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Calibri" panose="020F0502020204030204" pitchFamily="34" charset="0"/>
      <p:regular r:id="rId14"/>
      <p:bold r:id="rId15"/>
      <p:italic r:id="rId16"/>
      <p:boldItalic r:id="rId17"/>
    </p:embeddedFont>
    <p:embeddedFont>
      <p:font typeface="Tomorrow" panose="020B0604020202020204" charset="0"/>
      <p:regular r:id="rId18"/>
    </p:embeddedFont>
    <p:embeddedFont>
      <p:font typeface="Tomorrow Semi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5" d="100"/>
          <a:sy n="75" d="100"/>
        </p:scale>
        <p:origin x="370" y="-1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jpeg>
</file>

<file path=ppt/media/image11.jpe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802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93275"/>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Protecting Yourself from Phishing Attacks</a:t>
            </a:r>
            <a:endParaRPr lang="en-US" sz="3900" dirty="0"/>
          </a:p>
        </p:txBody>
      </p:sp>
      <p:sp>
        <p:nvSpPr>
          <p:cNvPr id="4" name="Text 1"/>
          <p:cNvSpPr/>
          <p:nvPr/>
        </p:nvSpPr>
        <p:spPr>
          <a:xfrm>
            <a:off x="6280190" y="3931087"/>
            <a:ext cx="7556421" cy="1905238"/>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In the present digital climate, threats keep evolving. Phishing attacks continue to be among the major online scams, where you are tricked into revealing some sensitive information. This presentation will give you the knowledge and tools to recognize, prevent, and report these diabolical threats to protect your private and financial information.</a:t>
            </a:r>
            <a:endParaRPr lang="en-US" sz="1550" dirty="0"/>
          </a:p>
        </p:txBody>
      </p:sp>
      <p:sp>
        <p:nvSpPr>
          <p:cNvPr id="5" name="Rectangle 4">
            <a:extLst>
              <a:ext uri="{FF2B5EF4-FFF2-40B4-BE49-F238E27FC236}">
                <a16:creationId xmlns:a16="http://schemas.microsoft.com/office/drawing/2014/main" id="{727BEA19-9171-4557-BC47-157D9481C37E}"/>
              </a:ext>
            </a:extLst>
          </p:cNvPr>
          <p:cNvSpPr/>
          <p:nvPr/>
        </p:nvSpPr>
        <p:spPr>
          <a:xfrm>
            <a:off x="12876902" y="7702476"/>
            <a:ext cx="1635162" cy="4518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6" name="TextBox 5">
            <a:extLst>
              <a:ext uri="{FF2B5EF4-FFF2-40B4-BE49-F238E27FC236}">
                <a16:creationId xmlns:a16="http://schemas.microsoft.com/office/drawing/2014/main" id="{69735E9A-CEA1-45CD-96A1-4B1AFB4C22CA}"/>
              </a:ext>
            </a:extLst>
          </p:cNvPr>
          <p:cNvSpPr txBox="1"/>
          <p:nvPr/>
        </p:nvSpPr>
        <p:spPr>
          <a:xfrm>
            <a:off x="11851097" y="7206753"/>
            <a:ext cx="2051610" cy="646331"/>
          </a:xfrm>
          <a:prstGeom prst="rect">
            <a:avLst/>
          </a:prstGeom>
          <a:noFill/>
        </p:spPr>
        <p:txBody>
          <a:bodyPr wrap="square" rtlCol="0">
            <a:spAutoFit/>
          </a:bodyPr>
          <a:lstStyle/>
          <a:p>
            <a:r>
              <a:rPr lang="en-US" dirty="0">
                <a:latin typeface="Tomorrow Semi Bold" panose="020B0604020202020204" charset="0"/>
              </a:rPr>
              <a:t>PRESENTED BY</a:t>
            </a:r>
          </a:p>
          <a:p>
            <a:r>
              <a:rPr lang="en-US" dirty="0">
                <a:latin typeface="Tomorrow" panose="020B0604020202020204" charset="0"/>
              </a:rPr>
              <a:t>AJAY E</a:t>
            </a:r>
            <a:endParaRPr lang="en-IN" dirty="0">
              <a:latin typeface="Tomorrow"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16787"/>
            <a:ext cx="5486400" cy="8229600"/>
          </a:xfrm>
          <a:prstGeom prst="rect">
            <a:avLst/>
          </a:prstGeom>
        </p:spPr>
      </p:pic>
      <p:sp>
        <p:nvSpPr>
          <p:cNvPr id="3" name="Text 0"/>
          <p:cNvSpPr/>
          <p:nvPr/>
        </p:nvSpPr>
        <p:spPr>
          <a:xfrm>
            <a:off x="768906" y="529709"/>
            <a:ext cx="4806077" cy="600789"/>
          </a:xfrm>
          <a:prstGeom prst="rect">
            <a:avLst/>
          </a:prstGeom>
          <a:noFill/>
          <a:ln/>
        </p:spPr>
        <p:txBody>
          <a:bodyPr wrap="none" lIns="0" tIns="0" rIns="0" bIns="0" rtlCol="0" anchor="t"/>
          <a:lstStyle/>
          <a:p>
            <a:pPr marL="0" indent="0" algn="l">
              <a:lnSpc>
                <a:spcPts val="4700"/>
              </a:lnSpc>
              <a:buNone/>
            </a:pPr>
            <a:r>
              <a:rPr lang="en-US" sz="3750" dirty="0">
                <a:solidFill>
                  <a:srgbClr val="1D1D1B"/>
                </a:solidFill>
                <a:latin typeface="Tomorrow Semi Bold" pitchFamily="34" charset="0"/>
                <a:ea typeface="Tomorrow Semi Bold" pitchFamily="34" charset="-122"/>
                <a:cs typeface="Tomorrow Semi Bold" pitchFamily="34" charset="-120"/>
              </a:rPr>
              <a:t>Stay Safe Online!</a:t>
            </a:r>
            <a:endParaRPr lang="en-US" sz="3750" dirty="0"/>
          </a:p>
        </p:txBody>
      </p:sp>
      <p:sp>
        <p:nvSpPr>
          <p:cNvPr id="4" name="Text 1"/>
          <p:cNvSpPr/>
          <p:nvPr/>
        </p:nvSpPr>
        <p:spPr>
          <a:xfrm>
            <a:off x="768906" y="1418749"/>
            <a:ext cx="7606189" cy="615315"/>
          </a:xfrm>
          <a:prstGeom prst="rect">
            <a:avLst/>
          </a:prstGeom>
          <a:noFill/>
          <a:ln/>
        </p:spPr>
        <p:txBody>
          <a:bodyPr wrap="square" lIns="0" tIns="0" rIns="0" bIns="0" rtlCol="0" anchor="t"/>
          <a:lstStyle/>
          <a:p>
            <a:pPr marL="0" indent="0" algn="l">
              <a:lnSpc>
                <a:spcPts val="2400"/>
              </a:lnSpc>
              <a:buNone/>
            </a:pPr>
            <a:r>
              <a:rPr lang="en-US" sz="1500" dirty="0">
                <a:solidFill>
                  <a:srgbClr val="61615C"/>
                </a:solidFill>
                <a:latin typeface="Tomorrow" pitchFamily="34" charset="0"/>
                <a:ea typeface="Tomorrow" pitchFamily="34" charset="-122"/>
                <a:cs typeface="Tomorrow" pitchFamily="34" charset="-120"/>
              </a:rPr>
              <a:t>Phishing threats are persistent, but with vigilance and awareness, you can protect yourself and your digital life. Remember these key takeaways:</a:t>
            </a:r>
            <a:endParaRPr lang="en-US" sz="1500" dirty="0"/>
          </a:p>
        </p:txBody>
      </p:sp>
      <p:sp>
        <p:nvSpPr>
          <p:cNvPr id="5" name="Shape 2"/>
          <p:cNvSpPr/>
          <p:nvPr/>
        </p:nvSpPr>
        <p:spPr>
          <a:xfrm>
            <a:off x="768906" y="2250281"/>
            <a:ext cx="432435" cy="432435"/>
          </a:xfrm>
          <a:prstGeom prst="roundRect">
            <a:avLst>
              <a:gd name="adj" fmla="val 6668"/>
            </a:avLst>
          </a:prstGeom>
          <a:solidFill>
            <a:srgbClr val="F0EAEA"/>
          </a:solidFill>
          <a:ln/>
        </p:spPr>
      </p:sp>
      <p:sp>
        <p:nvSpPr>
          <p:cNvPr id="6" name="Text 3"/>
          <p:cNvSpPr/>
          <p:nvPr/>
        </p:nvSpPr>
        <p:spPr>
          <a:xfrm>
            <a:off x="1393508" y="2316361"/>
            <a:ext cx="2403038" cy="300276"/>
          </a:xfrm>
          <a:prstGeom prst="rect">
            <a:avLst/>
          </a:prstGeom>
          <a:noFill/>
          <a:ln/>
        </p:spPr>
        <p:txBody>
          <a:bodyPr wrap="none" lIns="0" tIns="0" rIns="0" bIns="0" rtlCol="0" anchor="t"/>
          <a:lstStyle/>
          <a:p>
            <a:pPr marL="0" indent="0" algn="l">
              <a:lnSpc>
                <a:spcPts val="2350"/>
              </a:lnSpc>
              <a:buNone/>
            </a:pPr>
            <a:r>
              <a:rPr lang="en-US" sz="1850" dirty="0">
                <a:solidFill>
                  <a:srgbClr val="61615C"/>
                </a:solidFill>
                <a:latin typeface="Tomorrow Semi Bold" pitchFamily="34" charset="0"/>
                <a:ea typeface="Tomorrow Semi Bold" pitchFamily="34" charset="-122"/>
                <a:cs typeface="Tomorrow Semi Bold" pitchFamily="34" charset="-120"/>
              </a:rPr>
              <a:t>Be Suspicious:</a:t>
            </a:r>
            <a:endParaRPr lang="en-US" sz="1850" dirty="0"/>
          </a:p>
        </p:txBody>
      </p:sp>
      <p:sp>
        <p:nvSpPr>
          <p:cNvPr id="7" name="Text 4"/>
          <p:cNvSpPr/>
          <p:nvPr/>
        </p:nvSpPr>
        <p:spPr>
          <a:xfrm>
            <a:off x="1393508" y="2731889"/>
            <a:ext cx="6981587" cy="615315"/>
          </a:xfrm>
          <a:prstGeom prst="rect">
            <a:avLst/>
          </a:prstGeom>
          <a:noFill/>
          <a:ln/>
        </p:spPr>
        <p:txBody>
          <a:bodyPr wrap="square" lIns="0" tIns="0" rIns="0" bIns="0" rtlCol="0" anchor="t"/>
          <a:lstStyle/>
          <a:p>
            <a:pPr marL="0" indent="0" algn="l">
              <a:lnSpc>
                <a:spcPts val="2400"/>
              </a:lnSpc>
              <a:buNone/>
            </a:pPr>
            <a:r>
              <a:rPr lang="en-US" sz="1500" dirty="0">
                <a:solidFill>
                  <a:srgbClr val="61615C"/>
                </a:solidFill>
                <a:latin typeface="Tomorrow" pitchFamily="34" charset="0"/>
                <a:ea typeface="Tomorrow" pitchFamily="34" charset="-122"/>
                <a:cs typeface="Tomorrow" pitchFamily="34" charset="-120"/>
              </a:rPr>
              <a:t>Always question unexpected emails, messages, or calls, especially if they demand urgent action or personal information.</a:t>
            </a:r>
            <a:endParaRPr lang="en-US" sz="1500" dirty="0"/>
          </a:p>
        </p:txBody>
      </p:sp>
      <p:sp>
        <p:nvSpPr>
          <p:cNvPr id="8" name="Shape 5"/>
          <p:cNvSpPr/>
          <p:nvPr/>
        </p:nvSpPr>
        <p:spPr>
          <a:xfrm>
            <a:off x="768906" y="3731657"/>
            <a:ext cx="432435" cy="432435"/>
          </a:xfrm>
          <a:prstGeom prst="roundRect">
            <a:avLst>
              <a:gd name="adj" fmla="val 6668"/>
            </a:avLst>
          </a:prstGeom>
          <a:solidFill>
            <a:srgbClr val="F0EAEA"/>
          </a:solidFill>
          <a:ln/>
        </p:spPr>
      </p:sp>
      <p:sp>
        <p:nvSpPr>
          <p:cNvPr id="9" name="Text 6"/>
          <p:cNvSpPr/>
          <p:nvPr/>
        </p:nvSpPr>
        <p:spPr>
          <a:xfrm>
            <a:off x="1393508" y="3797737"/>
            <a:ext cx="2403038" cy="300276"/>
          </a:xfrm>
          <a:prstGeom prst="rect">
            <a:avLst/>
          </a:prstGeom>
          <a:noFill/>
          <a:ln/>
        </p:spPr>
        <p:txBody>
          <a:bodyPr wrap="none" lIns="0" tIns="0" rIns="0" bIns="0" rtlCol="0" anchor="t"/>
          <a:lstStyle/>
          <a:p>
            <a:pPr marL="0" indent="0" algn="l">
              <a:lnSpc>
                <a:spcPts val="2350"/>
              </a:lnSpc>
              <a:buNone/>
            </a:pPr>
            <a:r>
              <a:rPr lang="en-US" sz="1850" dirty="0">
                <a:solidFill>
                  <a:srgbClr val="61615C"/>
                </a:solidFill>
                <a:latin typeface="Tomorrow Semi Bold" pitchFamily="34" charset="0"/>
                <a:ea typeface="Tomorrow Semi Bold" pitchFamily="34" charset="-122"/>
                <a:cs typeface="Tomorrow Semi Bold" pitchFamily="34" charset="-120"/>
              </a:rPr>
              <a:t>Verify Everything:</a:t>
            </a:r>
            <a:endParaRPr lang="en-US" sz="1850" dirty="0"/>
          </a:p>
        </p:txBody>
      </p:sp>
      <p:sp>
        <p:nvSpPr>
          <p:cNvPr id="10" name="Text 7"/>
          <p:cNvSpPr/>
          <p:nvPr/>
        </p:nvSpPr>
        <p:spPr>
          <a:xfrm>
            <a:off x="1393508" y="4213265"/>
            <a:ext cx="6981587" cy="615315"/>
          </a:xfrm>
          <a:prstGeom prst="rect">
            <a:avLst/>
          </a:prstGeom>
          <a:noFill/>
          <a:ln/>
        </p:spPr>
        <p:txBody>
          <a:bodyPr wrap="square" lIns="0" tIns="0" rIns="0" bIns="0" rtlCol="0" anchor="t"/>
          <a:lstStyle/>
          <a:p>
            <a:pPr marL="0" indent="0" algn="l">
              <a:lnSpc>
                <a:spcPts val="2400"/>
              </a:lnSpc>
              <a:buNone/>
            </a:pPr>
            <a:r>
              <a:rPr lang="en-US" sz="1500" dirty="0">
                <a:solidFill>
                  <a:srgbClr val="61615C"/>
                </a:solidFill>
                <a:latin typeface="Tomorrow" pitchFamily="34" charset="0"/>
                <a:ea typeface="Tomorrow" pitchFamily="34" charset="-122"/>
                <a:cs typeface="Tomorrow" pitchFamily="34" charset="-120"/>
              </a:rPr>
              <a:t>Double-check sender details, hover over links, and confirm requests through official channels.</a:t>
            </a:r>
            <a:endParaRPr lang="en-US" sz="1500" dirty="0"/>
          </a:p>
        </p:txBody>
      </p:sp>
      <p:sp>
        <p:nvSpPr>
          <p:cNvPr id="11" name="Shape 8"/>
          <p:cNvSpPr/>
          <p:nvPr/>
        </p:nvSpPr>
        <p:spPr>
          <a:xfrm>
            <a:off x="768906" y="5213033"/>
            <a:ext cx="432435" cy="432435"/>
          </a:xfrm>
          <a:prstGeom prst="roundRect">
            <a:avLst>
              <a:gd name="adj" fmla="val 6668"/>
            </a:avLst>
          </a:prstGeom>
          <a:solidFill>
            <a:srgbClr val="F0EAEA"/>
          </a:solidFill>
          <a:ln/>
        </p:spPr>
      </p:sp>
      <p:sp>
        <p:nvSpPr>
          <p:cNvPr id="12" name="Text 9"/>
          <p:cNvSpPr/>
          <p:nvPr/>
        </p:nvSpPr>
        <p:spPr>
          <a:xfrm>
            <a:off x="1393508" y="5279112"/>
            <a:ext cx="2753320" cy="300276"/>
          </a:xfrm>
          <a:prstGeom prst="rect">
            <a:avLst/>
          </a:prstGeom>
          <a:noFill/>
          <a:ln/>
        </p:spPr>
        <p:txBody>
          <a:bodyPr wrap="none" lIns="0" tIns="0" rIns="0" bIns="0" rtlCol="0" anchor="t"/>
          <a:lstStyle/>
          <a:p>
            <a:pPr marL="0" indent="0" algn="l">
              <a:lnSpc>
                <a:spcPts val="2350"/>
              </a:lnSpc>
              <a:buNone/>
            </a:pPr>
            <a:r>
              <a:rPr lang="en-US" sz="1850" dirty="0">
                <a:solidFill>
                  <a:srgbClr val="61615C"/>
                </a:solidFill>
                <a:latin typeface="Tomorrow Semi Bold" pitchFamily="34" charset="0"/>
                <a:ea typeface="Tomorrow Semi Bold" pitchFamily="34" charset="-122"/>
                <a:cs typeface="Tomorrow Semi Bold" pitchFamily="34" charset="-120"/>
              </a:rPr>
              <a:t>Secure Your Accounts:</a:t>
            </a:r>
            <a:endParaRPr lang="en-US" sz="1850" dirty="0"/>
          </a:p>
        </p:txBody>
      </p:sp>
      <p:sp>
        <p:nvSpPr>
          <p:cNvPr id="13" name="Text 10"/>
          <p:cNvSpPr/>
          <p:nvPr/>
        </p:nvSpPr>
        <p:spPr>
          <a:xfrm>
            <a:off x="1393508" y="5694640"/>
            <a:ext cx="6981587" cy="307658"/>
          </a:xfrm>
          <a:prstGeom prst="rect">
            <a:avLst/>
          </a:prstGeom>
          <a:noFill/>
          <a:ln/>
        </p:spPr>
        <p:txBody>
          <a:bodyPr wrap="none" lIns="0" tIns="0" rIns="0" bIns="0" rtlCol="0" anchor="t"/>
          <a:lstStyle/>
          <a:p>
            <a:pPr marL="0" indent="0" algn="l">
              <a:lnSpc>
                <a:spcPts val="2400"/>
              </a:lnSpc>
              <a:buNone/>
            </a:pPr>
            <a:r>
              <a:rPr lang="en-US" sz="1500" dirty="0">
                <a:solidFill>
                  <a:srgbClr val="61615C"/>
                </a:solidFill>
                <a:latin typeface="Tomorrow" pitchFamily="34" charset="0"/>
                <a:ea typeface="Tomorrow" pitchFamily="34" charset="-122"/>
                <a:cs typeface="Tomorrow" pitchFamily="34" charset="-120"/>
              </a:rPr>
              <a:t>Use strong, unique passwords and enable two-factor authentication.</a:t>
            </a:r>
            <a:endParaRPr lang="en-US" sz="1500" dirty="0"/>
          </a:p>
        </p:txBody>
      </p:sp>
      <p:sp>
        <p:nvSpPr>
          <p:cNvPr id="14" name="Shape 11"/>
          <p:cNvSpPr/>
          <p:nvPr/>
        </p:nvSpPr>
        <p:spPr>
          <a:xfrm>
            <a:off x="768906" y="6386751"/>
            <a:ext cx="432435" cy="432435"/>
          </a:xfrm>
          <a:prstGeom prst="roundRect">
            <a:avLst>
              <a:gd name="adj" fmla="val 6668"/>
            </a:avLst>
          </a:prstGeom>
          <a:solidFill>
            <a:srgbClr val="F0EAEA"/>
          </a:solidFill>
          <a:ln/>
        </p:spPr>
      </p:sp>
      <p:sp>
        <p:nvSpPr>
          <p:cNvPr id="15" name="Text 12"/>
          <p:cNvSpPr/>
          <p:nvPr/>
        </p:nvSpPr>
        <p:spPr>
          <a:xfrm>
            <a:off x="1393508" y="6452830"/>
            <a:ext cx="2403038" cy="300276"/>
          </a:xfrm>
          <a:prstGeom prst="rect">
            <a:avLst/>
          </a:prstGeom>
          <a:noFill/>
          <a:ln/>
        </p:spPr>
        <p:txBody>
          <a:bodyPr wrap="none" lIns="0" tIns="0" rIns="0" bIns="0" rtlCol="0" anchor="t"/>
          <a:lstStyle/>
          <a:p>
            <a:pPr marL="0" indent="0" algn="l">
              <a:lnSpc>
                <a:spcPts val="2350"/>
              </a:lnSpc>
              <a:buNone/>
            </a:pPr>
            <a:r>
              <a:rPr lang="en-US" sz="1850" dirty="0">
                <a:solidFill>
                  <a:srgbClr val="61615C"/>
                </a:solidFill>
                <a:latin typeface="Tomorrow Semi Bold" pitchFamily="34" charset="0"/>
                <a:ea typeface="Tomorrow Semi Bold" pitchFamily="34" charset="-122"/>
                <a:cs typeface="Tomorrow Semi Bold" pitchFamily="34" charset="-120"/>
              </a:rPr>
              <a:t>Report &amp; Delete:</a:t>
            </a:r>
            <a:endParaRPr lang="en-US" sz="1850" dirty="0"/>
          </a:p>
        </p:txBody>
      </p:sp>
      <p:sp>
        <p:nvSpPr>
          <p:cNvPr id="16" name="Text 13"/>
          <p:cNvSpPr/>
          <p:nvPr/>
        </p:nvSpPr>
        <p:spPr>
          <a:xfrm>
            <a:off x="1393508" y="6868358"/>
            <a:ext cx="6981587" cy="307658"/>
          </a:xfrm>
          <a:prstGeom prst="rect">
            <a:avLst/>
          </a:prstGeom>
          <a:noFill/>
          <a:ln/>
        </p:spPr>
        <p:txBody>
          <a:bodyPr wrap="none" lIns="0" tIns="0" rIns="0" bIns="0" rtlCol="0" anchor="t"/>
          <a:lstStyle/>
          <a:p>
            <a:pPr marL="0" indent="0" algn="l">
              <a:lnSpc>
                <a:spcPts val="2400"/>
              </a:lnSpc>
              <a:buNone/>
            </a:pPr>
            <a:r>
              <a:rPr lang="en-US" sz="1500" dirty="0">
                <a:solidFill>
                  <a:srgbClr val="61615C"/>
                </a:solidFill>
                <a:latin typeface="Tomorrow" pitchFamily="34" charset="0"/>
                <a:ea typeface="Tomorrow" pitchFamily="34" charset="-122"/>
                <a:cs typeface="Tomorrow" pitchFamily="34" charset="-120"/>
              </a:rPr>
              <a:t>Help fight cybercrime by reporting phishing attempts and deleting them.</a:t>
            </a:r>
            <a:endParaRPr lang="en-US" sz="1500" dirty="0"/>
          </a:p>
        </p:txBody>
      </p:sp>
      <p:sp>
        <p:nvSpPr>
          <p:cNvPr id="17" name="Text 14"/>
          <p:cNvSpPr/>
          <p:nvPr/>
        </p:nvSpPr>
        <p:spPr>
          <a:xfrm>
            <a:off x="768906" y="7392233"/>
            <a:ext cx="7606189" cy="307658"/>
          </a:xfrm>
          <a:prstGeom prst="rect">
            <a:avLst/>
          </a:prstGeom>
          <a:noFill/>
          <a:ln/>
        </p:spPr>
        <p:txBody>
          <a:bodyPr wrap="none" lIns="0" tIns="0" rIns="0" bIns="0" rtlCol="0" anchor="t"/>
          <a:lstStyle/>
          <a:p>
            <a:pPr marL="0" indent="0" algn="l">
              <a:lnSpc>
                <a:spcPts val="2400"/>
              </a:lnSpc>
              <a:buNone/>
            </a:pPr>
            <a:r>
              <a:rPr lang="en-US" sz="1500" dirty="0">
                <a:solidFill>
                  <a:srgbClr val="61615C"/>
                </a:solidFill>
                <a:latin typeface="Tomorrow" pitchFamily="34" charset="0"/>
                <a:ea typeface="Tomorrow" pitchFamily="34" charset="-122"/>
                <a:cs typeface="Tomorrow" pitchFamily="34" charset="-120"/>
              </a:rPr>
              <a:t>Your awareness is your strongest defence. Thank you for your attention.</a:t>
            </a:r>
            <a:endParaRPr lang="en-US" sz="15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ata Privacy and Cybersecurity Thank You Slide - SlideKit">
            <a:extLst>
              <a:ext uri="{FF2B5EF4-FFF2-40B4-BE49-F238E27FC236}">
                <a16:creationId xmlns:a16="http://schemas.microsoft.com/office/drawing/2014/main" id="{92994FE9-9DCD-4E85-90F8-8114BBDB5F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9621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15321"/>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1D1D1B"/>
                </a:solidFill>
                <a:latin typeface="Tomorrow Semi Bold" pitchFamily="34" charset="0"/>
                <a:ea typeface="Tomorrow Semi Bold" pitchFamily="34" charset="-122"/>
                <a:cs typeface="Tomorrow Semi Bold" pitchFamily="34" charset="-120"/>
              </a:rPr>
              <a:t>Introduction</a:t>
            </a:r>
            <a:endParaRPr lang="en-US" sz="1950" dirty="0"/>
          </a:p>
        </p:txBody>
      </p:sp>
      <p:sp>
        <p:nvSpPr>
          <p:cNvPr id="3" name="Text 1"/>
          <p:cNvSpPr/>
          <p:nvPr/>
        </p:nvSpPr>
        <p:spPr>
          <a:xfrm>
            <a:off x="793790" y="2123837"/>
            <a:ext cx="10263068" cy="620078"/>
          </a:xfrm>
          <a:prstGeom prst="rect">
            <a:avLst/>
          </a:prstGeom>
          <a:noFill/>
          <a:ln/>
        </p:spPr>
        <p:txBody>
          <a:bodyPr wrap="non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Understanding Phishing: The Digital Lure</a:t>
            </a:r>
            <a:endParaRPr lang="en-US" sz="3900" dirty="0"/>
          </a:p>
        </p:txBody>
      </p:sp>
      <p:sp>
        <p:nvSpPr>
          <p:cNvPr id="4" name="Text 2"/>
          <p:cNvSpPr/>
          <p:nvPr/>
        </p:nvSpPr>
        <p:spPr>
          <a:xfrm>
            <a:off x="793790" y="3041571"/>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Phishing is a subset of cybercrime aimed at tricking someone into revealing sensitive information, such as usernames, passwords, or credit card information, by impersonating a trustworthy entity. They normally come in the form of fake emails, text messages, or bogus websites. The defense starts by recognizing the marks.</a:t>
            </a:r>
            <a:endParaRPr lang="en-US" sz="1550" dirty="0"/>
          </a:p>
        </p:txBody>
      </p:sp>
      <p:sp>
        <p:nvSpPr>
          <p:cNvPr id="5" name="Shape 3"/>
          <p:cNvSpPr/>
          <p:nvPr/>
        </p:nvSpPr>
        <p:spPr>
          <a:xfrm>
            <a:off x="793790" y="4515088"/>
            <a:ext cx="4215289" cy="2099191"/>
          </a:xfrm>
          <a:prstGeom prst="roundRect">
            <a:avLst>
              <a:gd name="adj" fmla="val 5227"/>
            </a:avLst>
          </a:prstGeom>
          <a:solidFill>
            <a:srgbClr val="FCFCFC"/>
          </a:solidFill>
          <a:ln/>
        </p:spPr>
      </p:sp>
      <p:sp>
        <p:nvSpPr>
          <p:cNvPr id="6" name="Shape 4"/>
          <p:cNvSpPr/>
          <p:nvPr/>
        </p:nvSpPr>
        <p:spPr>
          <a:xfrm>
            <a:off x="793790" y="4492228"/>
            <a:ext cx="4215289" cy="91440"/>
          </a:xfrm>
          <a:prstGeom prst="roundRect">
            <a:avLst>
              <a:gd name="adj" fmla="val 32558"/>
            </a:avLst>
          </a:prstGeom>
          <a:solidFill>
            <a:srgbClr val="1D1D1B"/>
          </a:solidFill>
          <a:ln/>
        </p:spPr>
      </p:sp>
      <p:sp>
        <p:nvSpPr>
          <p:cNvPr id="7" name="Shape 5"/>
          <p:cNvSpPr/>
          <p:nvPr/>
        </p:nvSpPr>
        <p:spPr>
          <a:xfrm>
            <a:off x="2603778" y="4217432"/>
            <a:ext cx="595313" cy="595313"/>
          </a:xfrm>
          <a:prstGeom prst="roundRect">
            <a:avLst>
              <a:gd name="adj" fmla="val 153600"/>
            </a:avLst>
          </a:prstGeom>
          <a:solidFill>
            <a:srgbClr val="1D1D1B"/>
          </a:solidFill>
          <a:ln/>
        </p:spPr>
      </p:sp>
      <p:pic>
        <p:nvPicPr>
          <p:cNvPr id="8" name="Image 0" descr="preencoded.png"/>
          <p:cNvPicPr>
            <a:picLocks noChangeAspect="1"/>
          </p:cNvPicPr>
          <p:nvPr/>
        </p:nvPicPr>
        <p:blipFill>
          <a:blip r:embed="rId3"/>
          <a:stretch>
            <a:fillRect/>
          </a:stretch>
        </p:blipFill>
        <p:spPr>
          <a:xfrm>
            <a:off x="2782372" y="4366260"/>
            <a:ext cx="238125" cy="297656"/>
          </a:xfrm>
          <a:prstGeom prst="rect">
            <a:avLst/>
          </a:prstGeom>
        </p:spPr>
      </p:pic>
      <p:sp>
        <p:nvSpPr>
          <p:cNvPr id="9" name="Text 6"/>
          <p:cNvSpPr/>
          <p:nvPr/>
        </p:nvSpPr>
        <p:spPr>
          <a:xfrm>
            <a:off x="1015008" y="5011222"/>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Deceptive Emails</a:t>
            </a:r>
            <a:endParaRPr lang="en-US" sz="1950" dirty="0"/>
          </a:p>
        </p:txBody>
      </p:sp>
      <p:sp>
        <p:nvSpPr>
          <p:cNvPr id="10" name="Text 7"/>
          <p:cNvSpPr/>
          <p:nvPr/>
        </p:nvSpPr>
        <p:spPr>
          <a:xfrm>
            <a:off x="1015008" y="5440442"/>
            <a:ext cx="3772853" cy="95261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Emails designed to look legitimate, often from banks, social media, or service providers.</a:t>
            </a:r>
            <a:endParaRPr lang="en-US" sz="1550" dirty="0"/>
          </a:p>
        </p:txBody>
      </p:sp>
      <p:sp>
        <p:nvSpPr>
          <p:cNvPr id="11" name="Shape 8"/>
          <p:cNvSpPr/>
          <p:nvPr/>
        </p:nvSpPr>
        <p:spPr>
          <a:xfrm>
            <a:off x="5207437" y="4515088"/>
            <a:ext cx="4215408" cy="2099191"/>
          </a:xfrm>
          <a:prstGeom prst="roundRect">
            <a:avLst>
              <a:gd name="adj" fmla="val 5227"/>
            </a:avLst>
          </a:prstGeom>
          <a:solidFill>
            <a:srgbClr val="FCFCFC"/>
          </a:solidFill>
          <a:ln/>
        </p:spPr>
      </p:sp>
      <p:sp>
        <p:nvSpPr>
          <p:cNvPr id="12" name="Shape 9"/>
          <p:cNvSpPr/>
          <p:nvPr/>
        </p:nvSpPr>
        <p:spPr>
          <a:xfrm>
            <a:off x="5207437" y="4492228"/>
            <a:ext cx="4215408" cy="91440"/>
          </a:xfrm>
          <a:prstGeom prst="roundRect">
            <a:avLst>
              <a:gd name="adj" fmla="val 32558"/>
            </a:avLst>
          </a:prstGeom>
          <a:solidFill>
            <a:srgbClr val="1D1D1B"/>
          </a:solidFill>
          <a:ln/>
        </p:spPr>
      </p:sp>
      <p:sp>
        <p:nvSpPr>
          <p:cNvPr id="13" name="Shape 10"/>
          <p:cNvSpPr/>
          <p:nvPr/>
        </p:nvSpPr>
        <p:spPr>
          <a:xfrm>
            <a:off x="7017425" y="4217432"/>
            <a:ext cx="595313" cy="595313"/>
          </a:xfrm>
          <a:prstGeom prst="roundRect">
            <a:avLst>
              <a:gd name="adj" fmla="val 153600"/>
            </a:avLst>
          </a:prstGeom>
          <a:solidFill>
            <a:srgbClr val="1D1D1B"/>
          </a:solidFill>
          <a:ln/>
        </p:spPr>
      </p:sp>
      <p:pic>
        <p:nvPicPr>
          <p:cNvPr id="14" name="Image 1" descr="preencoded.png"/>
          <p:cNvPicPr>
            <a:picLocks noChangeAspect="1"/>
          </p:cNvPicPr>
          <p:nvPr/>
        </p:nvPicPr>
        <p:blipFill>
          <a:blip r:embed="rId4"/>
          <a:stretch>
            <a:fillRect/>
          </a:stretch>
        </p:blipFill>
        <p:spPr>
          <a:xfrm>
            <a:off x="7196018" y="4366260"/>
            <a:ext cx="238125" cy="297656"/>
          </a:xfrm>
          <a:prstGeom prst="rect">
            <a:avLst/>
          </a:prstGeom>
        </p:spPr>
      </p:pic>
      <p:sp>
        <p:nvSpPr>
          <p:cNvPr id="15" name="Text 11"/>
          <p:cNvSpPr/>
          <p:nvPr/>
        </p:nvSpPr>
        <p:spPr>
          <a:xfrm>
            <a:off x="5428655" y="5011222"/>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Fake Websites</a:t>
            </a:r>
            <a:endParaRPr lang="en-US" sz="1950" dirty="0"/>
          </a:p>
        </p:txBody>
      </p:sp>
      <p:sp>
        <p:nvSpPr>
          <p:cNvPr id="16" name="Text 12"/>
          <p:cNvSpPr/>
          <p:nvPr/>
        </p:nvSpPr>
        <p:spPr>
          <a:xfrm>
            <a:off x="5428655" y="5440442"/>
            <a:ext cx="3772972" cy="95261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Websites meticulously crafted to mimic official sites, complete with logos and branding.</a:t>
            </a:r>
            <a:endParaRPr lang="en-US" sz="1550" dirty="0"/>
          </a:p>
        </p:txBody>
      </p:sp>
      <p:sp>
        <p:nvSpPr>
          <p:cNvPr id="17" name="Shape 13"/>
          <p:cNvSpPr/>
          <p:nvPr/>
        </p:nvSpPr>
        <p:spPr>
          <a:xfrm>
            <a:off x="9621203" y="4515088"/>
            <a:ext cx="4215289" cy="2099191"/>
          </a:xfrm>
          <a:prstGeom prst="roundRect">
            <a:avLst>
              <a:gd name="adj" fmla="val 5227"/>
            </a:avLst>
          </a:prstGeom>
          <a:solidFill>
            <a:srgbClr val="FCFCFC"/>
          </a:solidFill>
          <a:ln/>
        </p:spPr>
      </p:sp>
      <p:sp>
        <p:nvSpPr>
          <p:cNvPr id="18" name="Shape 14"/>
          <p:cNvSpPr/>
          <p:nvPr/>
        </p:nvSpPr>
        <p:spPr>
          <a:xfrm>
            <a:off x="9621203" y="4492228"/>
            <a:ext cx="4215289" cy="91440"/>
          </a:xfrm>
          <a:prstGeom prst="roundRect">
            <a:avLst>
              <a:gd name="adj" fmla="val 32558"/>
            </a:avLst>
          </a:prstGeom>
          <a:solidFill>
            <a:srgbClr val="1D1D1B"/>
          </a:solidFill>
          <a:ln/>
        </p:spPr>
      </p:sp>
      <p:sp>
        <p:nvSpPr>
          <p:cNvPr id="19" name="Shape 15"/>
          <p:cNvSpPr/>
          <p:nvPr/>
        </p:nvSpPr>
        <p:spPr>
          <a:xfrm>
            <a:off x="11431191" y="4217432"/>
            <a:ext cx="595313" cy="595313"/>
          </a:xfrm>
          <a:prstGeom prst="roundRect">
            <a:avLst>
              <a:gd name="adj" fmla="val 153600"/>
            </a:avLst>
          </a:prstGeom>
          <a:solidFill>
            <a:srgbClr val="1D1D1B"/>
          </a:solidFill>
          <a:ln/>
        </p:spPr>
      </p:sp>
      <p:pic>
        <p:nvPicPr>
          <p:cNvPr id="20" name="Image 2" descr="preencoded.png"/>
          <p:cNvPicPr>
            <a:picLocks noChangeAspect="1"/>
          </p:cNvPicPr>
          <p:nvPr/>
        </p:nvPicPr>
        <p:blipFill>
          <a:blip r:embed="rId5"/>
          <a:stretch>
            <a:fillRect/>
          </a:stretch>
        </p:blipFill>
        <p:spPr>
          <a:xfrm>
            <a:off x="11609784" y="4366260"/>
            <a:ext cx="238125" cy="297656"/>
          </a:xfrm>
          <a:prstGeom prst="rect">
            <a:avLst/>
          </a:prstGeom>
        </p:spPr>
      </p:pic>
      <p:sp>
        <p:nvSpPr>
          <p:cNvPr id="21" name="Text 16"/>
          <p:cNvSpPr/>
          <p:nvPr/>
        </p:nvSpPr>
        <p:spPr>
          <a:xfrm>
            <a:off x="9842421" y="5011222"/>
            <a:ext cx="2491026"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Smishing &amp; Vishing</a:t>
            </a:r>
            <a:endParaRPr lang="en-US" sz="1950" dirty="0"/>
          </a:p>
        </p:txBody>
      </p:sp>
      <p:sp>
        <p:nvSpPr>
          <p:cNvPr id="22" name="Text 17"/>
          <p:cNvSpPr/>
          <p:nvPr/>
        </p:nvSpPr>
        <p:spPr>
          <a:xfrm>
            <a:off x="9842421" y="5440442"/>
            <a:ext cx="3772853" cy="63507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Phishing attempts conducted via SMS (smishing) or voice calls (vishing).</a:t>
            </a:r>
            <a:endParaRPr lang="en-US" sz="1550" dirty="0"/>
          </a:p>
        </p:txBody>
      </p:sp>
      <p:sp>
        <p:nvSpPr>
          <p:cNvPr id="23" name="Rectangle 22">
            <a:extLst>
              <a:ext uri="{FF2B5EF4-FFF2-40B4-BE49-F238E27FC236}">
                <a16:creationId xmlns:a16="http://schemas.microsoft.com/office/drawing/2014/main" id="{1ECD90A4-ED00-4F6F-A9EF-13DB08FC4E3E}"/>
              </a:ext>
            </a:extLst>
          </p:cNvPr>
          <p:cNvSpPr/>
          <p:nvPr/>
        </p:nvSpPr>
        <p:spPr>
          <a:xfrm>
            <a:off x="12876902" y="7702476"/>
            <a:ext cx="1635162" cy="4518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985599"/>
            <a:ext cx="2897743" cy="310158"/>
          </a:xfrm>
          <a:prstGeom prst="rect">
            <a:avLst/>
          </a:prstGeom>
          <a:noFill/>
          <a:ln/>
        </p:spPr>
        <p:txBody>
          <a:bodyPr wrap="none" lIns="0" tIns="0" rIns="0" bIns="0" rtlCol="0" anchor="t"/>
          <a:lstStyle/>
          <a:p>
            <a:pPr marL="0" indent="0" algn="l">
              <a:lnSpc>
                <a:spcPts val="2400"/>
              </a:lnSpc>
              <a:buNone/>
            </a:pPr>
            <a:r>
              <a:rPr lang="en-US" sz="1950" dirty="0">
                <a:solidFill>
                  <a:srgbClr val="1D1D1B"/>
                </a:solidFill>
                <a:latin typeface="Tomorrow Semi Bold" pitchFamily="34" charset="0"/>
                <a:ea typeface="Tomorrow Semi Bold" pitchFamily="34" charset="-122"/>
                <a:cs typeface="Tomorrow Semi Bold" pitchFamily="34" charset="-120"/>
              </a:rPr>
              <a:t>Recognising the Threat</a:t>
            </a:r>
            <a:endParaRPr lang="en-US" sz="1950" dirty="0"/>
          </a:p>
        </p:txBody>
      </p:sp>
      <p:sp>
        <p:nvSpPr>
          <p:cNvPr id="3" name="Text 1"/>
          <p:cNvSpPr/>
          <p:nvPr/>
        </p:nvSpPr>
        <p:spPr>
          <a:xfrm>
            <a:off x="793790" y="1494115"/>
            <a:ext cx="11093172" cy="620078"/>
          </a:xfrm>
          <a:prstGeom prst="rect">
            <a:avLst/>
          </a:prstGeom>
          <a:noFill/>
          <a:ln/>
        </p:spPr>
        <p:txBody>
          <a:bodyPr wrap="non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Spotting Phishing Emails and Fake Websites</a:t>
            </a:r>
            <a:endParaRPr lang="en-US" sz="3900" dirty="0"/>
          </a:p>
        </p:txBody>
      </p:sp>
      <p:sp>
        <p:nvSpPr>
          <p:cNvPr id="4" name="Text 2"/>
          <p:cNvSpPr/>
          <p:nvPr/>
        </p:nvSpPr>
        <p:spPr>
          <a:xfrm>
            <a:off x="793790" y="2411849"/>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Attackers use various subtle clues to make their phishing attempts appear legitimate. Learning to identify these red flags is crucial for protecting yourself.</a:t>
            </a:r>
            <a:endParaRPr lang="en-US" sz="1550" dirty="0"/>
          </a:p>
        </p:txBody>
      </p:sp>
      <p:sp>
        <p:nvSpPr>
          <p:cNvPr id="5" name="Text 3"/>
          <p:cNvSpPr/>
          <p:nvPr/>
        </p:nvSpPr>
        <p:spPr>
          <a:xfrm>
            <a:off x="793790" y="346852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1D1D1B"/>
                </a:solidFill>
                <a:latin typeface="Tomorrow Semi Bold" pitchFamily="34" charset="0"/>
                <a:ea typeface="Tomorrow Semi Bold" pitchFamily="34" charset="-122"/>
                <a:cs typeface="Tomorrow Semi Bold" pitchFamily="34" charset="-120"/>
              </a:rPr>
              <a:t>Email Red Flags</a:t>
            </a:r>
            <a:endParaRPr lang="en-US" sz="2300" dirty="0"/>
          </a:p>
        </p:txBody>
      </p:sp>
      <p:sp>
        <p:nvSpPr>
          <p:cNvPr id="6" name="Text 4"/>
          <p:cNvSpPr/>
          <p:nvPr/>
        </p:nvSpPr>
        <p:spPr>
          <a:xfrm>
            <a:off x="793790" y="4038957"/>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Suspicious Sender:</a:t>
            </a:r>
            <a:r>
              <a:rPr lang="en-US" sz="1550" dirty="0">
                <a:solidFill>
                  <a:srgbClr val="61615C"/>
                </a:solidFill>
                <a:latin typeface="Tomorrow" pitchFamily="34" charset="0"/>
                <a:ea typeface="Tomorrow" pitchFamily="34" charset="-122"/>
                <a:cs typeface="Tomorrow" pitchFamily="34" charset="-120"/>
              </a:rPr>
              <a:t> Mismatched sender address or generic email domains.</a:t>
            </a:r>
            <a:endParaRPr lang="en-US" sz="1550" dirty="0"/>
          </a:p>
        </p:txBody>
      </p:sp>
      <p:sp>
        <p:nvSpPr>
          <p:cNvPr id="7" name="Text 5"/>
          <p:cNvSpPr/>
          <p:nvPr/>
        </p:nvSpPr>
        <p:spPr>
          <a:xfrm>
            <a:off x="793790" y="4743450"/>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Generic Greetings:</a:t>
            </a:r>
            <a:r>
              <a:rPr lang="en-US" sz="1550" dirty="0">
                <a:solidFill>
                  <a:srgbClr val="61615C"/>
                </a:solidFill>
                <a:latin typeface="Tomorrow" pitchFamily="34" charset="0"/>
                <a:ea typeface="Tomorrow" pitchFamily="34" charset="-122"/>
                <a:cs typeface="Tomorrow" pitchFamily="34" charset="-120"/>
              </a:rPr>
              <a:t> "Dear Customer" instead of your name.</a:t>
            </a:r>
            <a:endParaRPr lang="en-US" sz="1550" dirty="0"/>
          </a:p>
        </p:txBody>
      </p:sp>
      <p:sp>
        <p:nvSpPr>
          <p:cNvPr id="8" name="Text 6"/>
          <p:cNvSpPr/>
          <p:nvPr/>
        </p:nvSpPr>
        <p:spPr>
          <a:xfrm>
            <a:off x="793790" y="5130403"/>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Urgent/Threatening Language:</a:t>
            </a:r>
            <a:r>
              <a:rPr lang="en-US" sz="1550" dirty="0">
                <a:solidFill>
                  <a:srgbClr val="61615C"/>
                </a:solidFill>
                <a:latin typeface="Tomorrow" pitchFamily="34" charset="0"/>
                <a:ea typeface="Tomorrow" pitchFamily="34" charset="-122"/>
                <a:cs typeface="Tomorrow" pitchFamily="34" charset="-120"/>
              </a:rPr>
              <a:t> Demands for immediate action or threats of account closure.</a:t>
            </a:r>
            <a:endParaRPr lang="en-US" sz="1550" dirty="0"/>
          </a:p>
        </p:txBody>
      </p:sp>
      <p:sp>
        <p:nvSpPr>
          <p:cNvPr id="9" name="Text 7"/>
          <p:cNvSpPr/>
          <p:nvPr/>
        </p:nvSpPr>
        <p:spPr>
          <a:xfrm>
            <a:off x="793790" y="5834896"/>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Poor Grammar/Spelling:</a:t>
            </a:r>
            <a:r>
              <a:rPr lang="en-US" sz="1550" dirty="0">
                <a:solidFill>
                  <a:srgbClr val="61615C"/>
                </a:solidFill>
                <a:latin typeface="Tomorrow" pitchFamily="34" charset="0"/>
                <a:ea typeface="Tomorrow" pitchFamily="34" charset="-122"/>
                <a:cs typeface="Tomorrow" pitchFamily="34" charset="-120"/>
              </a:rPr>
              <a:t> Unprofessional language or numerous errors.</a:t>
            </a:r>
            <a:endParaRPr lang="en-US" sz="1550" dirty="0"/>
          </a:p>
        </p:txBody>
      </p:sp>
      <p:sp>
        <p:nvSpPr>
          <p:cNvPr id="10" name="Text 8"/>
          <p:cNvSpPr/>
          <p:nvPr/>
        </p:nvSpPr>
        <p:spPr>
          <a:xfrm>
            <a:off x="793790" y="6539389"/>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Unusual Links/Attachments:</a:t>
            </a:r>
            <a:r>
              <a:rPr lang="en-US" sz="1550" dirty="0">
                <a:solidFill>
                  <a:srgbClr val="61615C"/>
                </a:solidFill>
                <a:latin typeface="Tomorrow" pitchFamily="34" charset="0"/>
                <a:ea typeface="Tomorrow" pitchFamily="34" charset="-122"/>
                <a:cs typeface="Tomorrow" pitchFamily="34" charset="-120"/>
              </a:rPr>
              <a:t> Hover over links to check the URL before clicking.</a:t>
            </a:r>
            <a:endParaRPr lang="en-US" sz="1550" dirty="0"/>
          </a:p>
        </p:txBody>
      </p:sp>
      <p:sp>
        <p:nvSpPr>
          <p:cNvPr id="11" name="Text 9"/>
          <p:cNvSpPr/>
          <p:nvPr/>
        </p:nvSpPr>
        <p:spPr>
          <a:xfrm>
            <a:off x="7564874" y="346852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1D1D1B"/>
                </a:solidFill>
                <a:latin typeface="Tomorrow Semi Bold" pitchFamily="34" charset="0"/>
                <a:ea typeface="Tomorrow Semi Bold" pitchFamily="34" charset="-122"/>
                <a:cs typeface="Tomorrow Semi Bold" pitchFamily="34" charset="-120"/>
              </a:rPr>
              <a:t>Website Red Flags</a:t>
            </a:r>
            <a:endParaRPr lang="en-US" sz="2300" dirty="0"/>
          </a:p>
        </p:txBody>
      </p:sp>
      <p:sp>
        <p:nvSpPr>
          <p:cNvPr id="12" name="Text 10"/>
          <p:cNvSpPr/>
          <p:nvPr/>
        </p:nvSpPr>
        <p:spPr>
          <a:xfrm>
            <a:off x="7564874" y="4038957"/>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Incorrect URL:</a:t>
            </a:r>
            <a:r>
              <a:rPr lang="en-US" sz="1550" dirty="0">
                <a:solidFill>
                  <a:srgbClr val="61615C"/>
                </a:solidFill>
                <a:latin typeface="Tomorrow" pitchFamily="34" charset="0"/>
                <a:ea typeface="Tomorrow" pitchFamily="34" charset="-122"/>
                <a:cs typeface="Tomorrow" pitchFamily="34" charset="-120"/>
              </a:rPr>
              <a:t> Subtle misspellings or extra characters in the web address.</a:t>
            </a:r>
            <a:endParaRPr lang="en-US" sz="1550" dirty="0"/>
          </a:p>
        </p:txBody>
      </p:sp>
      <p:sp>
        <p:nvSpPr>
          <p:cNvPr id="13" name="Text 11"/>
          <p:cNvSpPr/>
          <p:nvPr/>
        </p:nvSpPr>
        <p:spPr>
          <a:xfrm>
            <a:off x="7564874" y="4743450"/>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No HTTPS:</a:t>
            </a:r>
            <a:r>
              <a:rPr lang="en-US" sz="1550" dirty="0">
                <a:solidFill>
                  <a:srgbClr val="61615C"/>
                </a:solidFill>
                <a:latin typeface="Tomorrow" pitchFamily="34" charset="0"/>
                <a:ea typeface="Tomorrow" pitchFamily="34" charset="-122"/>
                <a:cs typeface="Tomorrow" pitchFamily="34" charset="-120"/>
              </a:rPr>
              <a:t> Lack of a padlock icon or "https://" in the URL bar.</a:t>
            </a:r>
            <a:endParaRPr lang="en-US" sz="1550" dirty="0"/>
          </a:p>
        </p:txBody>
      </p:sp>
      <p:sp>
        <p:nvSpPr>
          <p:cNvPr id="14" name="Text 12"/>
          <p:cNvSpPr/>
          <p:nvPr/>
        </p:nvSpPr>
        <p:spPr>
          <a:xfrm>
            <a:off x="7564874" y="5130403"/>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Poor Design/Low Resolution:</a:t>
            </a:r>
            <a:r>
              <a:rPr lang="en-US" sz="1550" dirty="0">
                <a:solidFill>
                  <a:srgbClr val="61615C"/>
                </a:solidFill>
                <a:latin typeface="Tomorrow" pitchFamily="34" charset="0"/>
                <a:ea typeface="Tomorrow" pitchFamily="34" charset="-122"/>
                <a:cs typeface="Tomorrow" pitchFamily="34" charset="-120"/>
              </a:rPr>
              <a:t> Pixelated logos or inconsistent branding.</a:t>
            </a:r>
            <a:endParaRPr lang="en-US" sz="1550" dirty="0"/>
          </a:p>
        </p:txBody>
      </p:sp>
      <p:sp>
        <p:nvSpPr>
          <p:cNvPr id="15" name="Text 13"/>
          <p:cNvSpPr/>
          <p:nvPr/>
        </p:nvSpPr>
        <p:spPr>
          <a:xfrm>
            <a:off x="7564874" y="5834896"/>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Requesting Excessive Information:</a:t>
            </a:r>
            <a:r>
              <a:rPr lang="en-US" sz="1550" dirty="0">
                <a:solidFill>
                  <a:srgbClr val="61615C"/>
                </a:solidFill>
                <a:latin typeface="Tomorrow" pitchFamily="34" charset="0"/>
                <a:ea typeface="Tomorrow" pitchFamily="34" charset="-122"/>
                <a:cs typeface="Tomorrow" pitchFamily="34" charset="-120"/>
              </a:rPr>
              <a:t> Asking for data not typically required.</a:t>
            </a:r>
            <a:endParaRPr lang="en-US" sz="1550" dirty="0"/>
          </a:p>
        </p:txBody>
      </p:sp>
      <p:sp>
        <p:nvSpPr>
          <p:cNvPr id="16" name="Text 14"/>
          <p:cNvSpPr/>
          <p:nvPr/>
        </p:nvSpPr>
        <p:spPr>
          <a:xfrm>
            <a:off x="7564874" y="6539389"/>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Pop-up Login Forms:</a:t>
            </a:r>
            <a:r>
              <a:rPr lang="en-US" sz="1550" dirty="0">
                <a:solidFill>
                  <a:srgbClr val="61615C"/>
                </a:solidFill>
                <a:latin typeface="Tomorrow" pitchFamily="34" charset="0"/>
                <a:ea typeface="Tomorrow" pitchFamily="34" charset="-122"/>
                <a:cs typeface="Tomorrow" pitchFamily="34" charset="-120"/>
              </a:rPr>
              <a:t> Unexpected or suspicious login prompts.</a:t>
            </a:r>
            <a:endParaRPr lang="en-US" sz="1550" dirty="0"/>
          </a:p>
        </p:txBody>
      </p:sp>
      <p:sp>
        <p:nvSpPr>
          <p:cNvPr id="17" name="Rectangle 16">
            <a:extLst>
              <a:ext uri="{FF2B5EF4-FFF2-40B4-BE49-F238E27FC236}">
                <a16:creationId xmlns:a16="http://schemas.microsoft.com/office/drawing/2014/main" id="{557446E5-F8DA-4FC3-8EE4-2E119FD824D3}"/>
              </a:ext>
            </a:extLst>
          </p:cNvPr>
          <p:cNvSpPr/>
          <p:nvPr/>
        </p:nvSpPr>
        <p:spPr>
          <a:xfrm>
            <a:off x="12876902" y="7702476"/>
            <a:ext cx="1635162" cy="4518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995839"/>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1D1D1B"/>
                </a:solidFill>
                <a:latin typeface="Tomorrow Semi Bold" pitchFamily="34" charset="0"/>
                <a:ea typeface="Tomorrow Semi Bold" pitchFamily="34" charset="-122"/>
                <a:cs typeface="Tomorrow Semi Bold" pitchFamily="34" charset="-120"/>
              </a:rPr>
              <a:t>Case Study</a:t>
            </a:r>
            <a:endParaRPr lang="en-US" sz="1950" dirty="0"/>
          </a:p>
        </p:txBody>
      </p:sp>
      <p:sp>
        <p:nvSpPr>
          <p:cNvPr id="3" name="Text 1"/>
          <p:cNvSpPr/>
          <p:nvPr/>
        </p:nvSpPr>
        <p:spPr>
          <a:xfrm>
            <a:off x="793790" y="1504355"/>
            <a:ext cx="10938867" cy="620078"/>
          </a:xfrm>
          <a:prstGeom prst="rect">
            <a:avLst/>
          </a:prstGeom>
          <a:noFill/>
          <a:ln/>
        </p:spPr>
        <p:txBody>
          <a:bodyPr wrap="non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Real-World Example: PayPal Phishing Scam</a:t>
            </a:r>
            <a:endParaRPr lang="en-US" sz="3900" dirty="0"/>
          </a:p>
        </p:txBody>
      </p:sp>
      <p:sp>
        <p:nvSpPr>
          <p:cNvPr id="4" name="Text 2"/>
          <p:cNvSpPr/>
          <p:nvPr/>
        </p:nvSpPr>
        <p:spPr>
          <a:xfrm>
            <a:off x="793790" y="2422088"/>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Let's examine a common phishing scenario to understand how attackers operate and what to look out for.</a:t>
            </a:r>
            <a:endParaRPr lang="en-US" sz="1550" dirty="0"/>
          </a:p>
        </p:txBody>
      </p:sp>
      <p:sp>
        <p:nvSpPr>
          <p:cNvPr id="5" name="Text 3"/>
          <p:cNvSpPr/>
          <p:nvPr/>
        </p:nvSpPr>
        <p:spPr>
          <a:xfrm>
            <a:off x="793790" y="3161228"/>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1D1D1B"/>
                </a:solidFill>
                <a:latin typeface="Tomorrow Semi Bold" pitchFamily="34" charset="0"/>
                <a:ea typeface="Tomorrow Semi Bold" pitchFamily="34" charset="-122"/>
                <a:cs typeface="Tomorrow Semi Bold" pitchFamily="34" charset="-120"/>
              </a:rPr>
              <a:t>The Attack</a:t>
            </a:r>
            <a:endParaRPr lang="en-US" sz="2300" dirty="0"/>
          </a:p>
        </p:txBody>
      </p:sp>
      <p:sp>
        <p:nvSpPr>
          <p:cNvPr id="6" name="Text 4"/>
          <p:cNvSpPr/>
          <p:nvPr/>
        </p:nvSpPr>
        <p:spPr>
          <a:xfrm>
            <a:off x="793790" y="3731657"/>
            <a:ext cx="7632025" cy="1328023"/>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Suppose you would receive an email supposedly from PayPal, stating that your account has been "limited due to unusual activity." There will be a link in the e-mail telling you to "verify your account details immediately" to prevent permanent suspension.</a:t>
            </a:r>
          </a:p>
        </p:txBody>
      </p:sp>
      <p:sp>
        <p:nvSpPr>
          <p:cNvPr id="7" name="Text 5"/>
          <p:cNvSpPr/>
          <p:nvPr/>
        </p:nvSpPr>
        <p:spPr>
          <a:xfrm>
            <a:off x="786289" y="5099090"/>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By clicking on it, you will be taken to a phishing clone of the PayPal login page with the logo and design there. Entering your credentials will immediately send them to the attacker.</a:t>
            </a:r>
            <a:endParaRPr lang="en-US" sz="1550" dirty="0"/>
          </a:p>
        </p:txBody>
      </p:sp>
      <p:pic>
        <p:nvPicPr>
          <p:cNvPr id="8" name="Image 0" descr="preencoded.png"/>
          <p:cNvPicPr>
            <a:picLocks noChangeAspect="1"/>
          </p:cNvPicPr>
          <p:nvPr/>
        </p:nvPicPr>
        <p:blipFill>
          <a:blip r:embed="rId3"/>
          <a:stretch>
            <a:fillRect/>
          </a:stretch>
        </p:blipFill>
        <p:spPr>
          <a:xfrm>
            <a:off x="8917543" y="3186113"/>
            <a:ext cx="4926568" cy="3283506"/>
          </a:xfrm>
          <a:prstGeom prst="rect">
            <a:avLst/>
          </a:prstGeom>
        </p:spPr>
      </p:pic>
      <p:sp>
        <p:nvSpPr>
          <p:cNvPr id="9" name="Text 6"/>
          <p:cNvSpPr/>
          <p:nvPr/>
        </p:nvSpPr>
        <p:spPr>
          <a:xfrm>
            <a:off x="793790" y="6916103"/>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Always verify such claims directly through official channels, never by clicking links in suspicious emails.</a:t>
            </a:r>
            <a:endParaRPr lang="en-US" sz="1550" dirty="0"/>
          </a:p>
        </p:txBody>
      </p:sp>
      <p:sp>
        <p:nvSpPr>
          <p:cNvPr id="10" name="Rectangle 9">
            <a:extLst>
              <a:ext uri="{FF2B5EF4-FFF2-40B4-BE49-F238E27FC236}">
                <a16:creationId xmlns:a16="http://schemas.microsoft.com/office/drawing/2014/main" id="{0D7C56C6-DF84-4A3C-BB22-00D53FE9CE2B}"/>
              </a:ext>
            </a:extLst>
          </p:cNvPr>
          <p:cNvSpPr/>
          <p:nvPr/>
        </p:nvSpPr>
        <p:spPr>
          <a:xfrm>
            <a:off x="12876902" y="7702476"/>
            <a:ext cx="1635162" cy="4518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617464"/>
            <a:ext cx="3451503" cy="310158"/>
          </a:xfrm>
          <a:prstGeom prst="rect">
            <a:avLst/>
          </a:prstGeom>
          <a:noFill/>
          <a:ln/>
        </p:spPr>
        <p:txBody>
          <a:bodyPr wrap="none" lIns="0" tIns="0" rIns="0" bIns="0" rtlCol="0" anchor="t"/>
          <a:lstStyle/>
          <a:p>
            <a:pPr marL="0" indent="0" algn="l">
              <a:lnSpc>
                <a:spcPts val="2400"/>
              </a:lnSpc>
              <a:buNone/>
            </a:pPr>
            <a:r>
              <a:rPr lang="en-US" sz="1950" dirty="0">
                <a:solidFill>
                  <a:srgbClr val="1D1D1B"/>
                </a:solidFill>
                <a:latin typeface="Tomorrow Semi Bold" pitchFamily="34" charset="0"/>
                <a:ea typeface="Tomorrow Semi Bold" pitchFamily="34" charset="-122"/>
                <a:cs typeface="Tomorrow Semi Bold" pitchFamily="34" charset="-120"/>
              </a:rPr>
              <a:t>Psychological Manipulation</a:t>
            </a:r>
            <a:endParaRPr lang="en-US" sz="1950" dirty="0"/>
          </a:p>
        </p:txBody>
      </p:sp>
      <p:sp>
        <p:nvSpPr>
          <p:cNvPr id="3" name="Text 1"/>
          <p:cNvSpPr/>
          <p:nvPr/>
        </p:nvSpPr>
        <p:spPr>
          <a:xfrm>
            <a:off x="793790" y="2125980"/>
            <a:ext cx="13042821" cy="1240155"/>
          </a:xfrm>
          <a:prstGeom prst="rect">
            <a:avLst/>
          </a:prstGeom>
          <a:noFill/>
          <a:ln/>
        </p:spPr>
        <p:txBody>
          <a:bodyPr wrap="squar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Social Engineering: The Human Element of Phishing</a:t>
            </a:r>
            <a:endParaRPr lang="en-US" sz="3900" dirty="0"/>
          </a:p>
        </p:txBody>
      </p:sp>
      <p:sp>
        <p:nvSpPr>
          <p:cNvPr id="4" name="Text 2"/>
          <p:cNvSpPr/>
          <p:nvPr/>
        </p:nvSpPr>
        <p:spPr>
          <a:xfrm>
            <a:off x="793790" y="3663791"/>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Attackers often exploit human psychology to bypass security measures. This is known as social engineering, where they manipulate you into taking specific actions or divulging information.</a:t>
            </a:r>
            <a:endParaRPr lang="en-US" sz="1550" dirty="0"/>
          </a:p>
        </p:txBody>
      </p:sp>
      <p:pic>
        <p:nvPicPr>
          <p:cNvPr id="5" name="Image 0" descr="preencoded.png"/>
          <p:cNvPicPr>
            <a:picLocks noChangeAspect="1"/>
          </p:cNvPicPr>
          <p:nvPr/>
        </p:nvPicPr>
        <p:blipFill>
          <a:blip r:embed="rId3"/>
          <a:stretch>
            <a:fillRect/>
          </a:stretch>
        </p:blipFill>
        <p:spPr>
          <a:xfrm>
            <a:off x="793790" y="4522113"/>
            <a:ext cx="595313" cy="595313"/>
          </a:xfrm>
          <a:prstGeom prst="rect">
            <a:avLst/>
          </a:prstGeom>
        </p:spPr>
      </p:pic>
      <p:sp>
        <p:nvSpPr>
          <p:cNvPr id="6" name="Text 3"/>
          <p:cNvSpPr/>
          <p:nvPr/>
        </p:nvSpPr>
        <p:spPr>
          <a:xfrm>
            <a:off x="1637109" y="468951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Urgency &amp; Fear</a:t>
            </a:r>
            <a:endParaRPr lang="en-US" sz="1950" dirty="0"/>
          </a:p>
        </p:txBody>
      </p:sp>
      <p:sp>
        <p:nvSpPr>
          <p:cNvPr id="7" name="Text 4"/>
          <p:cNvSpPr/>
          <p:nvPr/>
        </p:nvSpPr>
        <p:spPr>
          <a:xfrm>
            <a:off x="1637109" y="5118735"/>
            <a:ext cx="3338870" cy="95261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Creating a sense of immediate danger or consequence if you don't act quickly.</a:t>
            </a:r>
            <a:endParaRPr lang="en-US" sz="1550" dirty="0"/>
          </a:p>
        </p:txBody>
      </p:sp>
      <p:pic>
        <p:nvPicPr>
          <p:cNvPr id="8" name="Image 1" descr="preencoded.png"/>
          <p:cNvPicPr>
            <a:picLocks noChangeAspect="1"/>
          </p:cNvPicPr>
          <p:nvPr/>
        </p:nvPicPr>
        <p:blipFill>
          <a:blip r:embed="rId4"/>
          <a:stretch>
            <a:fillRect/>
          </a:stretch>
        </p:blipFill>
        <p:spPr>
          <a:xfrm>
            <a:off x="5223986" y="4522113"/>
            <a:ext cx="595313" cy="595313"/>
          </a:xfrm>
          <a:prstGeom prst="rect">
            <a:avLst/>
          </a:prstGeom>
        </p:spPr>
      </p:pic>
      <p:sp>
        <p:nvSpPr>
          <p:cNvPr id="9" name="Text 5"/>
          <p:cNvSpPr/>
          <p:nvPr/>
        </p:nvSpPr>
        <p:spPr>
          <a:xfrm>
            <a:off x="6067306" y="468951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Greed &amp; Curiosity</a:t>
            </a:r>
            <a:endParaRPr lang="en-US" sz="1950" dirty="0"/>
          </a:p>
        </p:txBody>
      </p:sp>
      <p:sp>
        <p:nvSpPr>
          <p:cNvPr id="10" name="Text 6"/>
          <p:cNvSpPr/>
          <p:nvPr/>
        </p:nvSpPr>
        <p:spPr>
          <a:xfrm>
            <a:off x="6067306" y="5118735"/>
            <a:ext cx="3338989" cy="63507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Promising rewards, prizes, or exclusive content to entice clicks.</a:t>
            </a:r>
            <a:endParaRPr lang="en-US" sz="1550" dirty="0"/>
          </a:p>
        </p:txBody>
      </p:sp>
      <p:pic>
        <p:nvPicPr>
          <p:cNvPr id="11" name="Image 2" descr="preencoded.png"/>
          <p:cNvPicPr>
            <a:picLocks noChangeAspect="1"/>
          </p:cNvPicPr>
          <p:nvPr/>
        </p:nvPicPr>
        <p:blipFill>
          <a:blip r:embed="rId5"/>
          <a:stretch>
            <a:fillRect/>
          </a:stretch>
        </p:blipFill>
        <p:spPr>
          <a:xfrm>
            <a:off x="9654302" y="4522113"/>
            <a:ext cx="595313" cy="595313"/>
          </a:xfrm>
          <a:prstGeom prst="rect">
            <a:avLst/>
          </a:prstGeom>
        </p:spPr>
      </p:pic>
      <p:sp>
        <p:nvSpPr>
          <p:cNvPr id="12" name="Text 7"/>
          <p:cNvSpPr/>
          <p:nvPr/>
        </p:nvSpPr>
        <p:spPr>
          <a:xfrm>
            <a:off x="10497622" y="468951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Authority &amp; Trust</a:t>
            </a:r>
            <a:endParaRPr lang="en-US" sz="1950" dirty="0"/>
          </a:p>
        </p:txBody>
      </p:sp>
      <p:sp>
        <p:nvSpPr>
          <p:cNvPr id="13" name="Text 8"/>
          <p:cNvSpPr/>
          <p:nvPr/>
        </p:nvSpPr>
        <p:spPr>
          <a:xfrm>
            <a:off x="10497622" y="5118735"/>
            <a:ext cx="3338989" cy="95261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Impersonating trusted figures like IT support, bank officials, or government agencies.</a:t>
            </a:r>
            <a:endParaRPr lang="en-US" sz="1550" dirty="0"/>
          </a:p>
        </p:txBody>
      </p:sp>
      <p:sp>
        <p:nvSpPr>
          <p:cNvPr id="14" name="Text 9"/>
          <p:cNvSpPr/>
          <p:nvPr/>
        </p:nvSpPr>
        <p:spPr>
          <a:xfrm>
            <a:off x="793790" y="629459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These tactics bypass logical thinking, making it essential to remain vigilant and question unexpected requests.</a:t>
            </a:r>
            <a:endParaRPr lang="en-US" sz="1550" dirty="0"/>
          </a:p>
        </p:txBody>
      </p:sp>
      <p:sp>
        <p:nvSpPr>
          <p:cNvPr id="15" name="Rectangle 14">
            <a:extLst>
              <a:ext uri="{FF2B5EF4-FFF2-40B4-BE49-F238E27FC236}">
                <a16:creationId xmlns:a16="http://schemas.microsoft.com/office/drawing/2014/main" id="{B44CD6B5-94F6-4889-A39D-E1239E77B027}"/>
              </a:ext>
            </a:extLst>
          </p:cNvPr>
          <p:cNvSpPr/>
          <p:nvPr/>
        </p:nvSpPr>
        <p:spPr>
          <a:xfrm>
            <a:off x="12876902" y="7702476"/>
            <a:ext cx="1635162" cy="4518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64964" y="457200"/>
            <a:ext cx="2078236" cy="259794"/>
          </a:xfrm>
          <a:prstGeom prst="rect">
            <a:avLst/>
          </a:prstGeom>
          <a:noFill/>
          <a:ln/>
        </p:spPr>
        <p:txBody>
          <a:bodyPr wrap="none" lIns="0" tIns="0" rIns="0" bIns="0" rtlCol="0" anchor="t"/>
          <a:lstStyle/>
          <a:p>
            <a:pPr marL="0" indent="0" algn="l">
              <a:lnSpc>
                <a:spcPts val="2000"/>
              </a:lnSpc>
              <a:buNone/>
            </a:pPr>
            <a:r>
              <a:rPr lang="en-US" sz="1600" dirty="0">
                <a:solidFill>
                  <a:srgbClr val="1D1D1B"/>
                </a:solidFill>
                <a:latin typeface="Tomorrow Semi Bold" pitchFamily="34" charset="0"/>
                <a:ea typeface="Tomorrow Semi Bold" pitchFamily="34" charset="-122"/>
                <a:cs typeface="Tomorrow Semi Bold" pitchFamily="34" charset="-120"/>
              </a:rPr>
              <a:t>Best Practices</a:t>
            </a:r>
            <a:endParaRPr lang="en-US" sz="1600" dirty="0"/>
          </a:p>
        </p:txBody>
      </p:sp>
      <p:sp>
        <p:nvSpPr>
          <p:cNvPr id="3" name="Text 1"/>
          <p:cNvSpPr/>
          <p:nvPr/>
        </p:nvSpPr>
        <p:spPr>
          <a:xfrm>
            <a:off x="664964" y="883206"/>
            <a:ext cx="10113645" cy="519470"/>
          </a:xfrm>
          <a:prstGeom prst="rect">
            <a:avLst/>
          </a:prstGeom>
          <a:noFill/>
          <a:ln/>
        </p:spPr>
        <p:txBody>
          <a:bodyPr wrap="none" lIns="0" tIns="0" rIns="0" bIns="0" rtlCol="0" anchor="t"/>
          <a:lstStyle/>
          <a:p>
            <a:pPr marL="0" indent="0" algn="l">
              <a:lnSpc>
                <a:spcPts val="4050"/>
              </a:lnSpc>
              <a:buNone/>
            </a:pPr>
            <a:r>
              <a:rPr lang="en-US" sz="3250" dirty="0">
                <a:solidFill>
                  <a:srgbClr val="1D1D1B"/>
                </a:solidFill>
                <a:latin typeface="Tomorrow Semi Bold" pitchFamily="34" charset="0"/>
                <a:ea typeface="Tomorrow Semi Bold" pitchFamily="34" charset="-122"/>
                <a:cs typeface="Tomorrow Semi Bold" pitchFamily="34" charset="-120"/>
              </a:rPr>
              <a:t>Your Defence Toolkit: Tips to Avoid Falling Victim</a:t>
            </a:r>
            <a:endParaRPr lang="en-US" sz="3250" dirty="0"/>
          </a:p>
        </p:txBody>
      </p:sp>
      <p:sp>
        <p:nvSpPr>
          <p:cNvPr id="4" name="Text 2"/>
          <p:cNvSpPr/>
          <p:nvPr/>
        </p:nvSpPr>
        <p:spPr>
          <a:xfrm>
            <a:off x="664964" y="1651992"/>
            <a:ext cx="13300472" cy="265867"/>
          </a:xfrm>
          <a:prstGeom prst="rect">
            <a:avLst/>
          </a:prstGeom>
          <a:noFill/>
          <a:ln/>
        </p:spPr>
        <p:txBody>
          <a:bodyPr wrap="none" lIns="0" tIns="0" rIns="0" bIns="0" rtlCol="0" anchor="t"/>
          <a:lstStyle/>
          <a:p>
            <a:pPr marL="0" indent="0" algn="l">
              <a:lnSpc>
                <a:spcPts val="2050"/>
              </a:lnSpc>
              <a:buNone/>
            </a:pPr>
            <a:r>
              <a:rPr lang="en-US" sz="1300" dirty="0">
                <a:solidFill>
                  <a:srgbClr val="61615C"/>
                </a:solidFill>
                <a:latin typeface="Tomorrow" pitchFamily="34" charset="0"/>
                <a:ea typeface="Tomorrow" pitchFamily="34" charset="-122"/>
                <a:cs typeface="Tomorrow" pitchFamily="34" charset="-120"/>
              </a:rPr>
              <a:t>Empower yourself with these essential best practices to significantly reduce your risk of becoming a phishing victim.</a:t>
            </a:r>
            <a:endParaRPr lang="en-US" sz="1300" dirty="0"/>
          </a:p>
        </p:txBody>
      </p:sp>
      <p:sp>
        <p:nvSpPr>
          <p:cNvPr id="5" name="Shape 3"/>
          <p:cNvSpPr/>
          <p:nvPr/>
        </p:nvSpPr>
        <p:spPr>
          <a:xfrm>
            <a:off x="664964" y="2104787"/>
            <a:ext cx="13300472" cy="1003459"/>
          </a:xfrm>
          <a:prstGeom prst="roundRect">
            <a:avLst>
              <a:gd name="adj" fmla="val 2485"/>
            </a:avLst>
          </a:prstGeom>
          <a:solidFill>
            <a:srgbClr val="FCFCFC"/>
          </a:solidFill>
          <a:ln w="22860">
            <a:solidFill>
              <a:srgbClr val="D6D0D0"/>
            </a:solidFill>
            <a:prstDash val="solid"/>
          </a:ln>
        </p:spPr>
      </p:sp>
      <p:sp>
        <p:nvSpPr>
          <p:cNvPr id="6" name="Shape 4"/>
          <p:cNvSpPr/>
          <p:nvPr/>
        </p:nvSpPr>
        <p:spPr>
          <a:xfrm>
            <a:off x="687824" y="2127647"/>
            <a:ext cx="664964" cy="957739"/>
          </a:xfrm>
          <a:prstGeom prst="rect">
            <a:avLst/>
          </a:prstGeom>
          <a:solidFill>
            <a:srgbClr val="F0EAEA"/>
          </a:solidFill>
          <a:ln/>
        </p:spPr>
      </p:sp>
      <p:sp>
        <p:nvSpPr>
          <p:cNvPr id="7" name="Text 5"/>
          <p:cNvSpPr/>
          <p:nvPr/>
        </p:nvSpPr>
        <p:spPr>
          <a:xfrm>
            <a:off x="895588" y="2450663"/>
            <a:ext cx="249317" cy="311706"/>
          </a:xfrm>
          <a:prstGeom prst="rect">
            <a:avLst/>
          </a:prstGeom>
          <a:noFill/>
          <a:ln/>
        </p:spPr>
        <p:txBody>
          <a:bodyPr wrap="none" lIns="0" tIns="0" rIns="0" bIns="0" rtlCol="0" anchor="t"/>
          <a:lstStyle/>
          <a:p>
            <a:pPr marL="0" indent="0" algn="l">
              <a:lnSpc>
                <a:spcPts val="1950"/>
              </a:lnSpc>
              <a:buNone/>
            </a:pPr>
            <a:r>
              <a:rPr lang="en-US" sz="1950" dirty="0">
                <a:solidFill>
                  <a:srgbClr val="61615C"/>
                </a:solidFill>
                <a:latin typeface="Tomorrow Semi Bold" pitchFamily="34" charset="0"/>
                <a:ea typeface="Tomorrow Semi Bold" pitchFamily="34" charset="-122"/>
                <a:cs typeface="Tomorrow Semi Bold" pitchFamily="34" charset="-120"/>
              </a:rPr>
              <a:t>1</a:t>
            </a:r>
            <a:endParaRPr lang="en-US" sz="1950" dirty="0"/>
          </a:p>
        </p:txBody>
      </p:sp>
      <p:sp>
        <p:nvSpPr>
          <p:cNvPr id="8" name="Text 6"/>
          <p:cNvSpPr/>
          <p:nvPr/>
        </p:nvSpPr>
        <p:spPr>
          <a:xfrm>
            <a:off x="1518999" y="2293858"/>
            <a:ext cx="2078236" cy="259794"/>
          </a:xfrm>
          <a:prstGeom prst="rect">
            <a:avLst/>
          </a:prstGeom>
          <a:noFill/>
          <a:ln/>
        </p:spPr>
        <p:txBody>
          <a:bodyPr wrap="none" lIns="0" tIns="0" rIns="0" bIns="0" rtlCol="0" anchor="t"/>
          <a:lstStyle/>
          <a:p>
            <a:pPr marL="0" indent="0" algn="l">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Verify Sender</a:t>
            </a:r>
            <a:endParaRPr lang="en-US" sz="1600" dirty="0"/>
          </a:p>
        </p:txBody>
      </p:sp>
      <p:sp>
        <p:nvSpPr>
          <p:cNvPr id="9" name="Text 7"/>
          <p:cNvSpPr/>
          <p:nvPr/>
        </p:nvSpPr>
        <p:spPr>
          <a:xfrm>
            <a:off x="1518999" y="2653308"/>
            <a:ext cx="12423577" cy="265867"/>
          </a:xfrm>
          <a:prstGeom prst="rect">
            <a:avLst/>
          </a:prstGeom>
          <a:noFill/>
          <a:ln/>
        </p:spPr>
        <p:txBody>
          <a:bodyPr wrap="none" lIns="0" tIns="0" rIns="0" bIns="0" rtlCol="0" anchor="t"/>
          <a:lstStyle/>
          <a:p>
            <a:pPr marL="0" indent="0" algn="l">
              <a:lnSpc>
                <a:spcPts val="2050"/>
              </a:lnSpc>
              <a:buNone/>
            </a:pPr>
            <a:r>
              <a:rPr lang="en-US" sz="1300" dirty="0">
                <a:solidFill>
                  <a:srgbClr val="61615C"/>
                </a:solidFill>
                <a:latin typeface="Tomorrow" pitchFamily="34" charset="0"/>
                <a:ea typeface="Tomorrow" pitchFamily="34" charset="-122"/>
                <a:cs typeface="Tomorrow" pitchFamily="34" charset="-120"/>
              </a:rPr>
              <a:t>Always double-check the sender's email address and domain. Look for exact matches, not just similar ones.</a:t>
            </a:r>
            <a:endParaRPr lang="en-US" sz="1300" dirty="0"/>
          </a:p>
        </p:txBody>
      </p:sp>
      <p:sp>
        <p:nvSpPr>
          <p:cNvPr id="10" name="Shape 8"/>
          <p:cNvSpPr/>
          <p:nvPr/>
        </p:nvSpPr>
        <p:spPr>
          <a:xfrm>
            <a:off x="664964" y="3274457"/>
            <a:ext cx="13300472" cy="1003459"/>
          </a:xfrm>
          <a:prstGeom prst="roundRect">
            <a:avLst>
              <a:gd name="adj" fmla="val 2485"/>
            </a:avLst>
          </a:prstGeom>
          <a:solidFill>
            <a:srgbClr val="FCFCFC"/>
          </a:solidFill>
          <a:ln w="22860">
            <a:solidFill>
              <a:srgbClr val="D6D0D0"/>
            </a:solidFill>
            <a:prstDash val="solid"/>
          </a:ln>
        </p:spPr>
      </p:sp>
      <p:sp>
        <p:nvSpPr>
          <p:cNvPr id="11" name="Shape 9"/>
          <p:cNvSpPr/>
          <p:nvPr/>
        </p:nvSpPr>
        <p:spPr>
          <a:xfrm>
            <a:off x="687824" y="3297317"/>
            <a:ext cx="664964" cy="957739"/>
          </a:xfrm>
          <a:prstGeom prst="rect">
            <a:avLst/>
          </a:prstGeom>
          <a:solidFill>
            <a:srgbClr val="F0EAEA"/>
          </a:solidFill>
          <a:ln/>
        </p:spPr>
      </p:sp>
      <p:sp>
        <p:nvSpPr>
          <p:cNvPr id="12" name="Text 10"/>
          <p:cNvSpPr/>
          <p:nvPr/>
        </p:nvSpPr>
        <p:spPr>
          <a:xfrm>
            <a:off x="895588" y="3620333"/>
            <a:ext cx="249317" cy="311706"/>
          </a:xfrm>
          <a:prstGeom prst="rect">
            <a:avLst/>
          </a:prstGeom>
          <a:noFill/>
          <a:ln/>
        </p:spPr>
        <p:txBody>
          <a:bodyPr wrap="none" lIns="0" tIns="0" rIns="0" bIns="0" rtlCol="0" anchor="t"/>
          <a:lstStyle/>
          <a:p>
            <a:pPr marL="0" indent="0" algn="l">
              <a:lnSpc>
                <a:spcPts val="1950"/>
              </a:lnSpc>
              <a:buNone/>
            </a:pPr>
            <a:r>
              <a:rPr lang="en-US" sz="1950" dirty="0">
                <a:solidFill>
                  <a:srgbClr val="61615C"/>
                </a:solidFill>
                <a:latin typeface="Tomorrow Semi Bold" pitchFamily="34" charset="0"/>
                <a:ea typeface="Tomorrow Semi Bold" pitchFamily="34" charset="-122"/>
                <a:cs typeface="Tomorrow Semi Bold" pitchFamily="34" charset="-120"/>
              </a:rPr>
              <a:t>2</a:t>
            </a:r>
            <a:endParaRPr lang="en-US" sz="1950" dirty="0"/>
          </a:p>
        </p:txBody>
      </p:sp>
      <p:sp>
        <p:nvSpPr>
          <p:cNvPr id="13" name="Text 11"/>
          <p:cNvSpPr/>
          <p:nvPr/>
        </p:nvSpPr>
        <p:spPr>
          <a:xfrm>
            <a:off x="1518999" y="3463528"/>
            <a:ext cx="2078236" cy="259794"/>
          </a:xfrm>
          <a:prstGeom prst="rect">
            <a:avLst/>
          </a:prstGeom>
          <a:noFill/>
          <a:ln/>
        </p:spPr>
        <p:txBody>
          <a:bodyPr wrap="none" lIns="0" tIns="0" rIns="0" bIns="0" rtlCol="0" anchor="t"/>
          <a:lstStyle/>
          <a:p>
            <a:pPr marL="0" indent="0" algn="l">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Hover &amp; Inspect</a:t>
            </a:r>
            <a:endParaRPr lang="en-US" sz="1600" dirty="0"/>
          </a:p>
        </p:txBody>
      </p:sp>
      <p:sp>
        <p:nvSpPr>
          <p:cNvPr id="14" name="Text 12"/>
          <p:cNvSpPr/>
          <p:nvPr/>
        </p:nvSpPr>
        <p:spPr>
          <a:xfrm>
            <a:off x="1518999" y="3822978"/>
            <a:ext cx="12423577" cy="265867"/>
          </a:xfrm>
          <a:prstGeom prst="rect">
            <a:avLst/>
          </a:prstGeom>
          <a:noFill/>
          <a:ln/>
        </p:spPr>
        <p:txBody>
          <a:bodyPr wrap="none" lIns="0" tIns="0" rIns="0" bIns="0" rtlCol="0" anchor="t"/>
          <a:lstStyle/>
          <a:p>
            <a:pPr marL="0" indent="0" algn="l">
              <a:lnSpc>
                <a:spcPts val="2050"/>
              </a:lnSpc>
              <a:buNone/>
            </a:pPr>
            <a:r>
              <a:rPr lang="en-US" sz="1300" dirty="0">
                <a:solidFill>
                  <a:srgbClr val="61615C"/>
                </a:solidFill>
                <a:latin typeface="Tomorrow" pitchFamily="34" charset="0"/>
                <a:ea typeface="Tomorrow" pitchFamily="34" charset="-122"/>
                <a:cs typeface="Tomorrow" pitchFamily="34" charset="-120"/>
              </a:rPr>
              <a:t>Before clicking, hover your mouse over any links to preview the actual URL. If it looks suspicious, don't click.</a:t>
            </a:r>
            <a:endParaRPr lang="en-US" sz="1300" dirty="0"/>
          </a:p>
        </p:txBody>
      </p:sp>
      <p:sp>
        <p:nvSpPr>
          <p:cNvPr id="15" name="Shape 13"/>
          <p:cNvSpPr/>
          <p:nvPr/>
        </p:nvSpPr>
        <p:spPr>
          <a:xfrm>
            <a:off x="664964" y="4444127"/>
            <a:ext cx="13300472" cy="1003459"/>
          </a:xfrm>
          <a:prstGeom prst="roundRect">
            <a:avLst>
              <a:gd name="adj" fmla="val 2485"/>
            </a:avLst>
          </a:prstGeom>
          <a:solidFill>
            <a:srgbClr val="FCFCFC"/>
          </a:solidFill>
          <a:ln w="22860">
            <a:solidFill>
              <a:srgbClr val="D6D0D0"/>
            </a:solidFill>
            <a:prstDash val="solid"/>
          </a:ln>
        </p:spPr>
      </p:sp>
      <p:sp>
        <p:nvSpPr>
          <p:cNvPr id="16" name="Shape 14"/>
          <p:cNvSpPr/>
          <p:nvPr/>
        </p:nvSpPr>
        <p:spPr>
          <a:xfrm>
            <a:off x="687824" y="4466987"/>
            <a:ext cx="664964" cy="957739"/>
          </a:xfrm>
          <a:prstGeom prst="rect">
            <a:avLst/>
          </a:prstGeom>
          <a:solidFill>
            <a:srgbClr val="F0EAEA"/>
          </a:solidFill>
          <a:ln/>
        </p:spPr>
      </p:sp>
      <p:sp>
        <p:nvSpPr>
          <p:cNvPr id="17" name="Text 15"/>
          <p:cNvSpPr/>
          <p:nvPr/>
        </p:nvSpPr>
        <p:spPr>
          <a:xfrm>
            <a:off x="895588" y="4790003"/>
            <a:ext cx="249317" cy="311706"/>
          </a:xfrm>
          <a:prstGeom prst="rect">
            <a:avLst/>
          </a:prstGeom>
          <a:noFill/>
          <a:ln/>
        </p:spPr>
        <p:txBody>
          <a:bodyPr wrap="none" lIns="0" tIns="0" rIns="0" bIns="0" rtlCol="0" anchor="t"/>
          <a:lstStyle/>
          <a:p>
            <a:pPr marL="0" indent="0" algn="l">
              <a:lnSpc>
                <a:spcPts val="1950"/>
              </a:lnSpc>
              <a:buNone/>
            </a:pPr>
            <a:r>
              <a:rPr lang="en-US" sz="1950" dirty="0">
                <a:solidFill>
                  <a:srgbClr val="61615C"/>
                </a:solidFill>
                <a:latin typeface="Tomorrow Semi Bold" pitchFamily="34" charset="0"/>
                <a:ea typeface="Tomorrow Semi Bold" pitchFamily="34" charset="-122"/>
                <a:cs typeface="Tomorrow Semi Bold" pitchFamily="34" charset="-120"/>
              </a:rPr>
              <a:t>3</a:t>
            </a:r>
            <a:endParaRPr lang="en-US" sz="1950" dirty="0"/>
          </a:p>
        </p:txBody>
      </p:sp>
      <p:sp>
        <p:nvSpPr>
          <p:cNvPr id="18" name="Text 16"/>
          <p:cNvSpPr/>
          <p:nvPr/>
        </p:nvSpPr>
        <p:spPr>
          <a:xfrm>
            <a:off x="1518999" y="4633198"/>
            <a:ext cx="2371487" cy="259794"/>
          </a:xfrm>
          <a:prstGeom prst="rect">
            <a:avLst/>
          </a:prstGeom>
          <a:noFill/>
          <a:ln/>
        </p:spPr>
        <p:txBody>
          <a:bodyPr wrap="none" lIns="0" tIns="0" rIns="0" bIns="0" rtlCol="0" anchor="t"/>
          <a:lstStyle/>
          <a:p>
            <a:pPr marL="0" indent="0" algn="l">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Use Strong Passwords</a:t>
            </a:r>
            <a:endParaRPr lang="en-US" sz="1600" dirty="0"/>
          </a:p>
        </p:txBody>
      </p:sp>
      <p:sp>
        <p:nvSpPr>
          <p:cNvPr id="19" name="Text 17"/>
          <p:cNvSpPr/>
          <p:nvPr/>
        </p:nvSpPr>
        <p:spPr>
          <a:xfrm>
            <a:off x="1518999" y="4992648"/>
            <a:ext cx="12423577" cy="265867"/>
          </a:xfrm>
          <a:prstGeom prst="rect">
            <a:avLst/>
          </a:prstGeom>
          <a:noFill/>
          <a:ln/>
        </p:spPr>
        <p:txBody>
          <a:bodyPr wrap="none" lIns="0" tIns="0" rIns="0" bIns="0" rtlCol="0" anchor="t"/>
          <a:lstStyle/>
          <a:p>
            <a:pPr marL="0" indent="0" algn="l">
              <a:lnSpc>
                <a:spcPts val="2050"/>
              </a:lnSpc>
              <a:buNone/>
            </a:pPr>
            <a:r>
              <a:rPr lang="en-US" sz="1300" dirty="0">
                <a:solidFill>
                  <a:srgbClr val="61615C"/>
                </a:solidFill>
                <a:latin typeface="Tomorrow" pitchFamily="34" charset="0"/>
                <a:ea typeface="Tomorrow" pitchFamily="34" charset="-122"/>
                <a:cs typeface="Tomorrow" pitchFamily="34" charset="-120"/>
              </a:rPr>
              <a:t>Create unique, complex passwords for each account and consider using a password manager.</a:t>
            </a:r>
            <a:endParaRPr lang="en-US" sz="1300" dirty="0"/>
          </a:p>
        </p:txBody>
      </p:sp>
      <p:sp>
        <p:nvSpPr>
          <p:cNvPr id="20" name="Shape 18"/>
          <p:cNvSpPr/>
          <p:nvPr/>
        </p:nvSpPr>
        <p:spPr>
          <a:xfrm>
            <a:off x="664964" y="5613797"/>
            <a:ext cx="13300472" cy="1003459"/>
          </a:xfrm>
          <a:prstGeom prst="roundRect">
            <a:avLst>
              <a:gd name="adj" fmla="val 2485"/>
            </a:avLst>
          </a:prstGeom>
          <a:solidFill>
            <a:srgbClr val="FCFCFC"/>
          </a:solidFill>
          <a:ln w="22860">
            <a:solidFill>
              <a:srgbClr val="D6D0D0"/>
            </a:solidFill>
            <a:prstDash val="solid"/>
          </a:ln>
        </p:spPr>
      </p:sp>
      <p:sp>
        <p:nvSpPr>
          <p:cNvPr id="21" name="Shape 19"/>
          <p:cNvSpPr/>
          <p:nvPr/>
        </p:nvSpPr>
        <p:spPr>
          <a:xfrm>
            <a:off x="687824" y="5636657"/>
            <a:ext cx="664964" cy="957739"/>
          </a:xfrm>
          <a:prstGeom prst="rect">
            <a:avLst/>
          </a:prstGeom>
          <a:solidFill>
            <a:srgbClr val="F0EAEA"/>
          </a:solidFill>
          <a:ln/>
        </p:spPr>
      </p:sp>
      <p:sp>
        <p:nvSpPr>
          <p:cNvPr id="22" name="Text 20"/>
          <p:cNvSpPr/>
          <p:nvPr/>
        </p:nvSpPr>
        <p:spPr>
          <a:xfrm>
            <a:off x="895588" y="5959673"/>
            <a:ext cx="249317" cy="311706"/>
          </a:xfrm>
          <a:prstGeom prst="rect">
            <a:avLst/>
          </a:prstGeom>
          <a:noFill/>
          <a:ln/>
        </p:spPr>
        <p:txBody>
          <a:bodyPr wrap="none" lIns="0" tIns="0" rIns="0" bIns="0" rtlCol="0" anchor="t"/>
          <a:lstStyle/>
          <a:p>
            <a:pPr marL="0" indent="0" algn="l">
              <a:lnSpc>
                <a:spcPts val="1950"/>
              </a:lnSpc>
              <a:buNone/>
            </a:pPr>
            <a:r>
              <a:rPr lang="en-US" sz="1950" dirty="0">
                <a:solidFill>
                  <a:srgbClr val="61615C"/>
                </a:solidFill>
                <a:latin typeface="Tomorrow Semi Bold" pitchFamily="34" charset="0"/>
                <a:ea typeface="Tomorrow Semi Bold" pitchFamily="34" charset="-122"/>
                <a:cs typeface="Tomorrow Semi Bold" pitchFamily="34" charset="-120"/>
              </a:rPr>
              <a:t>4</a:t>
            </a:r>
            <a:endParaRPr lang="en-US" sz="1950" dirty="0"/>
          </a:p>
        </p:txBody>
      </p:sp>
      <p:sp>
        <p:nvSpPr>
          <p:cNvPr id="23" name="Text 21"/>
          <p:cNvSpPr/>
          <p:nvPr/>
        </p:nvSpPr>
        <p:spPr>
          <a:xfrm>
            <a:off x="1518999" y="5802868"/>
            <a:ext cx="2078236" cy="259794"/>
          </a:xfrm>
          <a:prstGeom prst="rect">
            <a:avLst/>
          </a:prstGeom>
          <a:noFill/>
          <a:ln/>
        </p:spPr>
        <p:txBody>
          <a:bodyPr wrap="none" lIns="0" tIns="0" rIns="0" bIns="0" rtlCol="0" anchor="t"/>
          <a:lstStyle/>
          <a:p>
            <a:pPr marL="0" indent="0" algn="l">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Enable 2FA</a:t>
            </a:r>
            <a:endParaRPr lang="en-US" sz="1600" dirty="0"/>
          </a:p>
        </p:txBody>
      </p:sp>
      <p:sp>
        <p:nvSpPr>
          <p:cNvPr id="24" name="Text 22"/>
          <p:cNvSpPr/>
          <p:nvPr/>
        </p:nvSpPr>
        <p:spPr>
          <a:xfrm>
            <a:off x="1518999" y="6162318"/>
            <a:ext cx="12423577" cy="265867"/>
          </a:xfrm>
          <a:prstGeom prst="rect">
            <a:avLst/>
          </a:prstGeom>
          <a:noFill/>
          <a:ln/>
        </p:spPr>
        <p:txBody>
          <a:bodyPr wrap="none" lIns="0" tIns="0" rIns="0" bIns="0" rtlCol="0" anchor="t"/>
          <a:lstStyle/>
          <a:p>
            <a:pPr marL="0" indent="0" algn="l">
              <a:lnSpc>
                <a:spcPts val="2050"/>
              </a:lnSpc>
              <a:buNone/>
            </a:pPr>
            <a:r>
              <a:rPr lang="en-US" sz="1300" dirty="0">
                <a:solidFill>
                  <a:srgbClr val="61615C"/>
                </a:solidFill>
                <a:latin typeface="Tomorrow" pitchFamily="34" charset="0"/>
                <a:ea typeface="Tomorrow" pitchFamily="34" charset="-122"/>
                <a:cs typeface="Tomorrow" pitchFamily="34" charset="-120"/>
              </a:rPr>
              <a:t>Activate two-factor authentication (2FA) wherever possible for an added layer of security.</a:t>
            </a:r>
            <a:endParaRPr lang="en-US" sz="1300" dirty="0"/>
          </a:p>
        </p:txBody>
      </p:sp>
      <p:sp>
        <p:nvSpPr>
          <p:cNvPr id="25" name="Shape 23"/>
          <p:cNvSpPr/>
          <p:nvPr/>
        </p:nvSpPr>
        <p:spPr>
          <a:xfrm>
            <a:off x="664964" y="6783467"/>
            <a:ext cx="13300472" cy="1003459"/>
          </a:xfrm>
          <a:prstGeom prst="roundRect">
            <a:avLst>
              <a:gd name="adj" fmla="val 2485"/>
            </a:avLst>
          </a:prstGeom>
          <a:solidFill>
            <a:srgbClr val="FCFCFC"/>
          </a:solidFill>
          <a:ln w="22860">
            <a:solidFill>
              <a:srgbClr val="D6D0D0"/>
            </a:solidFill>
            <a:prstDash val="solid"/>
          </a:ln>
        </p:spPr>
      </p:sp>
      <p:sp>
        <p:nvSpPr>
          <p:cNvPr id="26" name="Shape 24"/>
          <p:cNvSpPr/>
          <p:nvPr/>
        </p:nvSpPr>
        <p:spPr>
          <a:xfrm>
            <a:off x="687824" y="6806327"/>
            <a:ext cx="664964" cy="957739"/>
          </a:xfrm>
          <a:prstGeom prst="rect">
            <a:avLst/>
          </a:prstGeom>
          <a:solidFill>
            <a:srgbClr val="F0EAEA"/>
          </a:solidFill>
          <a:ln/>
        </p:spPr>
      </p:sp>
      <p:sp>
        <p:nvSpPr>
          <p:cNvPr id="27" name="Text 25"/>
          <p:cNvSpPr/>
          <p:nvPr/>
        </p:nvSpPr>
        <p:spPr>
          <a:xfrm>
            <a:off x="895588" y="7129343"/>
            <a:ext cx="249317" cy="311706"/>
          </a:xfrm>
          <a:prstGeom prst="rect">
            <a:avLst/>
          </a:prstGeom>
          <a:noFill/>
          <a:ln/>
        </p:spPr>
        <p:txBody>
          <a:bodyPr wrap="none" lIns="0" tIns="0" rIns="0" bIns="0" rtlCol="0" anchor="t"/>
          <a:lstStyle/>
          <a:p>
            <a:pPr marL="0" indent="0" algn="l">
              <a:lnSpc>
                <a:spcPts val="1950"/>
              </a:lnSpc>
              <a:buNone/>
            </a:pPr>
            <a:r>
              <a:rPr lang="en-US" sz="1950" dirty="0">
                <a:solidFill>
                  <a:srgbClr val="61615C"/>
                </a:solidFill>
                <a:latin typeface="Tomorrow Semi Bold" pitchFamily="34" charset="0"/>
                <a:ea typeface="Tomorrow Semi Bold" pitchFamily="34" charset="-122"/>
                <a:cs typeface="Tomorrow Semi Bold" pitchFamily="34" charset="-120"/>
              </a:rPr>
              <a:t>5</a:t>
            </a:r>
            <a:endParaRPr lang="en-US" sz="1950" dirty="0"/>
          </a:p>
        </p:txBody>
      </p:sp>
      <p:sp>
        <p:nvSpPr>
          <p:cNvPr id="28" name="Text 26"/>
          <p:cNvSpPr/>
          <p:nvPr/>
        </p:nvSpPr>
        <p:spPr>
          <a:xfrm>
            <a:off x="1518999" y="6972538"/>
            <a:ext cx="2078236" cy="259794"/>
          </a:xfrm>
          <a:prstGeom prst="rect">
            <a:avLst/>
          </a:prstGeom>
          <a:noFill/>
          <a:ln/>
        </p:spPr>
        <p:txBody>
          <a:bodyPr wrap="none" lIns="0" tIns="0" rIns="0" bIns="0" rtlCol="0" anchor="t"/>
          <a:lstStyle/>
          <a:p>
            <a:pPr marL="0" indent="0" algn="l">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Be Skeptical</a:t>
            </a:r>
            <a:endParaRPr lang="en-US" sz="1600" dirty="0"/>
          </a:p>
        </p:txBody>
      </p:sp>
      <p:sp>
        <p:nvSpPr>
          <p:cNvPr id="29" name="Text 27"/>
          <p:cNvSpPr/>
          <p:nvPr/>
        </p:nvSpPr>
        <p:spPr>
          <a:xfrm>
            <a:off x="1518999" y="7331988"/>
            <a:ext cx="12423577" cy="265867"/>
          </a:xfrm>
          <a:prstGeom prst="rect">
            <a:avLst/>
          </a:prstGeom>
          <a:noFill/>
          <a:ln/>
        </p:spPr>
        <p:txBody>
          <a:bodyPr wrap="none" lIns="0" tIns="0" rIns="0" bIns="0" rtlCol="0" anchor="t"/>
          <a:lstStyle/>
          <a:p>
            <a:pPr marL="0" indent="0" algn="l">
              <a:lnSpc>
                <a:spcPts val="2050"/>
              </a:lnSpc>
              <a:buNone/>
            </a:pPr>
            <a:r>
              <a:rPr lang="en-US" sz="1300" dirty="0">
                <a:solidFill>
                  <a:srgbClr val="61615C"/>
                </a:solidFill>
                <a:latin typeface="Tomorrow" pitchFamily="34" charset="0"/>
                <a:ea typeface="Tomorrow" pitchFamily="34" charset="-122"/>
                <a:cs typeface="Tomorrow" pitchFamily="34" charset="-120"/>
              </a:rPr>
              <a:t>If an offer seems too good to be true or a request feels urgent, it probably is. Always verify independently.</a:t>
            </a:r>
            <a:endParaRPr lang="en-US" sz="1300" dirty="0"/>
          </a:p>
        </p:txBody>
      </p:sp>
      <p:sp>
        <p:nvSpPr>
          <p:cNvPr id="30" name="Rectangle 29">
            <a:extLst>
              <a:ext uri="{FF2B5EF4-FFF2-40B4-BE49-F238E27FC236}">
                <a16:creationId xmlns:a16="http://schemas.microsoft.com/office/drawing/2014/main" id="{1D873687-BF58-4240-9A27-928B150712BD}"/>
              </a:ext>
            </a:extLst>
          </p:cNvPr>
          <p:cNvSpPr/>
          <p:nvPr/>
        </p:nvSpPr>
        <p:spPr>
          <a:xfrm>
            <a:off x="12876902" y="7799298"/>
            <a:ext cx="1635162" cy="3470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387159" y="487336"/>
            <a:ext cx="2238789" cy="155019"/>
          </a:xfrm>
          <a:prstGeom prst="rect">
            <a:avLst/>
          </a:prstGeom>
          <a:noFill/>
          <a:ln/>
        </p:spPr>
        <p:txBody>
          <a:bodyPr wrap="none" lIns="0" tIns="0" rIns="0" bIns="0" rtlCol="0" anchor="t"/>
          <a:lstStyle/>
          <a:p>
            <a:pPr marL="0" indent="0" algn="l">
              <a:lnSpc>
                <a:spcPts val="1200"/>
              </a:lnSpc>
              <a:buNone/>
            </a:pPr>
            <a:r>
              <a:rPr lang="en-US" sz="1600" dirty="0">
                <a:solidFill>
                  <a:srgbClr val="1D1D1B"/>
                </a:solidFill>
                <a:latin typeface="Tomorrow Semi Bold" pitchFamily="34" charset="0"/>
                <a:ea typeface="Tomorrow Semi Bold" pitchFamily="34" charset="-122"/>
                <a:cs typeface="Tomorrow Semi Bold" pitchFamily="34" charset="-120"/>
              </a:rPr>
              <a:t>Advanced Techniques</a:t>
            </a:r>
            <a:endParaRPr lang="en-US" sz="1600" dirty="0"/>
          </a:p>
        </p:txBody>
      </p:sp>
      <p:sp>
        <p:nvSpPr>
          <p:cNvPr id="3" name="Text 1"/>
          <p:cNvSpPr/>
          <p:nvPr/>
        </p:nvSpPr>
        <p:spPr>
          <a:xfrm>
            <a:off x="396835" y="831909"/>
            <a:ext cx="8887014" cy="322785"/>
          </a:xfrm>
          <a:prstGeom prst="rect">
            <a:avLst/>
          </a:prstGeom>
          <a:noFill/>
          <a:ln/>
        </p:spPr>
        <p:txBody>
          <a:bodyPr wrap="none" lIns="0" tIns="0" rIns="0" bIns="0" rtlCol="0" anchor="t"/>
          <a:lstStyle/>
          <a:p>
            <a:pPr marL="0" indent="0" algn="l">
              <a:lnSpc>
                <a:spcPts val="2400"/>
              </a:lnSpc>
              <a:buNone/>
            </a:pPr>
            <a:r>
              <a:rPr lang="en-US" sz="2800" b="1" dirty="0">
                <a:solidFill>
                  <a:srgbClr val="1D1D1B"/>
                </a:solidFill>
                <a:latin typeface="Tomorrow Semi Bold" pitchFamily="34" charset="0"/>
                <a:ea typeface="Tomorrow Semi Bold" pitchFamily="34" charset="-122"/>
                <a:cs typeface="Tomorrow Semi Bold" pitchFamily="34" charset="-120"/>
              </a:rPr>
              <a:t>Beyond the Inbox: Protecting Against Evolving Threats</a:t>
            </a:r>
            <a:endParaRPr lang="en-US" sz="2800" b="1" dirty="0"/>
          </a:p>
        </p:txBody>
      </p:sp>
      <p:sp>
        <p:nvSpPr>
          <p:cNvPr id="4" name="Text 2"/>
          <p:cNvSpPr/>
          <p:nvPr/>
        </p:nvSpPr>
        <p:spPr>
          <a:xfrm>
            <a:off x="396836" y="1421757"/>
            <a:ext cx="13836729" cy="322785"/>
          </a:xfrm>
          <a:prstGeom prst="rect">
            <a:avLst/>
          </a:prstGeom>
          <a:noFill/>
          <a:ln/>
        </p:spPr>
        <p:txBody>
          <a:bodyPr wrap="none" lIns="0" tIns="0" rIns="0" bIns="0" rtlCol="0" anchor="t"/>
          <a:lstStyle/>
          <a:p>
            <a:pPr marL="0" indent="0" algn="l">
              <a:lnSpc>
                <a:spcPts val="1250"/>
              </a:lnSpc>
              <a:buNone/>
            </a:pPr>
            <a:r>
              <a:rPr lang="en-US" sz="1400" dirty="0">
                <a:solidFill>
                  <a:srgbClr val="61615C"/>
                </a:solidFill>
                <a:latin typeface="Tomorrow" pitchFamily="34" charset="0"/>
                <a:ea typeface="Tomorrow" pitchFamily="34" charset="-122"/>
                <a:cs typeface="Tomorrow" pitchFamily="34" charset="-120"/>
              </a:rPr>
              <a:t>Phishing isn't just about emails anymore. Attackers are increasingly using other channels and sophisticated techniques.</a:t>
            </a:r>
            <a:endParaRPr lang="en-US" sz="1400" dirty="0"/>
          </a:p>
        </p:txBody>
      </p:sp>
      <p:sp>
        <p:nvSpPr>
          <p:cNvPr id="5" name="Text 3"/>
          <p:cNvSpPr/>
          <p:nvPr/>
        </p:nvSpPr>
        <p:spPr>
          <a:xfrm>
            <a:off x="396835" y="1968595"/>
            <a:ext cx="1959090" cy="256886"/>
          </a:xfrm>
          <a:prstGeom prst="rect">
            <a:avLst/>
          </a:prstGeom>
          <a:noFill/>
          <a:ln/>
        </p:spPr>
        <p:txBody>
          <a:bodyPr wrap="none" lIns="0" tIns="0" rIns="0" bIns="0" rtlCol="0" anchor="t"/>
          <a:lstStyle/>
          <a:p>
            <a:pPr marL="0" indent="0" algn="l">
              <a:lnSpc>
                <a:spcPts val="1450"/>
              </a:lnSpc>
              <a:buNone/>
            </a:pPr>
            <a:r>
              <a:rPr lang="en-US" sz="1600" b="1" dirty="0">
                <a:solidFill>
                  <a:srgbClr val="1D1D1B"/>
                </a:solidFill>
                <a:latin typeface="Tomorrow Semi Bold" pitchFamily="34" charset="0"/>
                <a:ea typeface="Tomorrow Semi Bold" pitchFamily="34" charset="-122"/>
                <a:cs typeface="Tomorrow Semi Bold" pitchFamily="34" charset="-120"/>
              </a:rPr>
              <a:t>Smishing &amp; Vishing</a:t>
            </a:r>
            <a:endParaRPr lang="en-US" sz="1600" b="1" dirty="0"/>
          </a:p>
        </p:txBody>
      </p:sp>
      <p:sp>
        <p:nvSpPr>
          <p:cNvPr id="6" name="Text 4"/>
          <p:cNvSpPr/>
          <p:nvPr/>
        </p:nvSpPr>
        <p:spPr>
          <a:xfrm>
            <a:off x="396836" y="2329051"/>
            <a:ext cx="6692454" cy="983313"/>
          </a:xfrm>
          <a:prstGeom prst="rect">
            <a:avLst/>
          </a:prstGeom>
          <a:noFill/>
          <a:ln/>
        </p:spPr>
        <p:txBody>
          <a:bodyPr wrap="square" lIns="0" tIns="0" rIns="0" bIns="0" rtlCol="0" anchor="t"/>
          <a:lstStyle/>
          <a:p>
            <a:pPr marL="0" indent="0" algn="l">
              <a:lnSpc>
                <a:spcPts val="1250"/>
              </a:lnSpc>
              <a:buNone/>
            </a:pPr>
            <a:r>
              <a:rPr lang="en-US" sz="1400" dirty="0">
                <a:solidFill>
                  <a:srgbClr val="61615C"/>
                </a:solidFill>
                <a:latin typeface="Tomorrow" pitchFamily="34" charset="0"/>
                <a:ea typeface="Tomorrow" pitchFamily="34" charset="-122"/>
                <a:cs typeface="Tomorrow" pitchFamily="34" charset="-120"/>
              </a:rPr>
              <a:t>Be wary of suspicious text messages (smishing) or phone calls (vishing) asking for personal information or directing you to fraudulent websites. Always verify the caller's identity through official channels before sharing any data.</a:t>
            </a:r>
            <a:endParaRPr lang="en-US" sz="1400" dirty="0"/>
          </a:p>
        </p:txBody>
      </p:sp>
      <p:sp>
        <p:nvSpPr>
          <p:cNvPr id="8" name="Text 5"/>
          <p:cNvSpPr/>
          <p:nvPr/>
        </p:nvSpPr>
        <p:spPr>
          <a:xfrm>
            <a:off x="7379240" y="1979352"/>
            <a:ext cx="1754000" cy="322785"/>
          </a:xfrm>
          <a:prstGeom prst="rect">
            <a:avLst/>
          </a:prstGeom>
          <a:noFill/>
          <a:ln/>
        </p:spPr>
        <p:txBody>
          <a:bodyPr wrap="none" lIns="0" tIns="0" rIns="0" bIns="0" rtlCol="0" anchor="t"/>
          <a:lstStyle/>
          <a:p>
            <a:pPr marL="0" indent="0" algn="l">
              <a:lnSpc>
                <a:spcPts val="1450"/>
              </a:lnSpc>
              <a:buNone/>
            </a:pPr>
            <a:r>
              <a:rPr lang="en-US" sz="1600" b="1" dirty="0">
                <a:solidFill>
                  <a:srgbClr val="1D1D1B"/>
                </a:solidFill>
                <a:latin typeface="Tomorrow Semi Bold" pitchFamily="34" charset="0"/>
                <a:ea typeface="Tomorrow Semi Bold" pitchFamily="34" charset="-122"/>
                <a:cs typeface="Tomorrow Semi Bold" pitchFamily="34" charset="-120"/>
              </a:rPr>
              <a:t>Website Security</a:t>
            </a:r>
            <a:endParaRPr lang="en-US" sz="1600" b="1" dirty="0"/>
          </a:p>
        </p:txBody>
      </p:sp>
      <p:sp>
        <p:nvSpPr>
          <p:cNvPr id="9" name="Text 6"/>
          <p:cNvSpPr/>
          <p:nvPr/>
        </p:nvSpPr>
        <p:spPr>
          <a:xfrm>
            <a:off x="7382802" y="2329051"/>
            <a:ext cx="6797397" cy="688489"/>
          </a:xfrm>
          <a:prstGeom prst="rect">
            <a:avLst/>
          </a:prstGeom>
          <a:noFill/>
          <a:ln/>
        </p:spPr>
        <p:txBody>
          <a:bodyPr wrap="square" lIns="0" tIns="0" rIns="0" bIns="0" rtlCol="0" anchor="t"/>
          <a:lstStyle/>
          <a:p>
            <a:pPr marL="0" indent="0" algn="l">
              <a:lnSpc>
                <a:spcPts val="1250"/>
              </a:lnSpc>
              <a:buNone/>
            </a:pPr>
            <a:r>
              <a:rPr lang="en-US" sz="1400" dirty="0">
                <a:solidFill>
                  <a:srgbClr val="61615C"/>
                </a:solidFill>
                <a:latin typeface="Tomorrow" pitchFamily="34" charset="0"/>
                <a:ea typeface="Tomorrow" pitchFamily="34" charset="-122"/>
                <a:cs typeface="Tomorrow" pitchFamily="34" charset="-120"/>
              </a:rPr>
              <a:t>Always ensure websites use HTTPS (indicated by a padlock icon) for secure connections. Be cautious of pop-up windows asking for login credentials, especially if they appear unexpectedly or outside of a legitimate login process.</a:t>
            </a:r>
            <a:endParaRPr lang="en-US" sz="1400" dirty="0"/>
          </a:p>
        </p:txBody>
      </p:sp>
      <p:sp>
        <p:nvSpPr>
          <p:cNvPr id="11" name="Rectangle 10">
            <a:extLst>
              <a:ext uri="{FF2B5EF4-FFF2-40B4-BE49-F238E27FC236}">
                <a16:creationId xmlns:a16="http://schemas.microsoft.com/office/drawing/2014/main" id="{234FC216-D5B6-4D1D-806E-C690C9227CB0}"/>
              </a:ext>
            </a:extLst>
          </p:cNvPr>
          <p:cNvSpPr/>
          <p:nvPr/>
        </p:nvSpPr>
        <p:spPr>
          <a:xfrm>
            <a:off x="12876902" y="7702476"/>
            <a:ext cx="1635162" cy="4518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pic>
        <p:nvPicPr>
          <p:cNvPr id="1026" name="Picture 2" descr="How to Check if a Website is Secure with 5 Simple Steps | EasyDMARC">
            <a:extLst>
              <a:ext uri="{FF2B5EF4-FFF2-40B4-BE49-F238E27FC236}">
                <a16:creationId xmlns:a16="http://schemas.microsoft.com/office/drawing/2014/main" id="{8D8EA591-D68B-482A-A348-581B0CF5E0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2802" y="3340632"/>
            <a:ext cx="6902046" cy="436184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ish to not be vished! (smished too!!)">
            <a:extLst>
              <a:ext uri="{FF2B5EF4-FFF2-40B4-BE49-F238E27FC236}">
                <a16:creationId xmlns:a16="http://schemas.microsoft.com/office/drawing/2014/main" id="{68040D47-CEB8-4AEE-A0F6-47177D54D2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7159" y="3340632"/>
            <a:ext cx="6542766" cy="436184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58666"/>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1D1D1B"/>
                </a:solidFill>
                <a:latin typeface="Tomorrow Semi Bold" pitchFamily="34" charset="0"/>
                <a:ea typeface="Tomorrow Semi Bold" pitchFamily="34" charset="-122"/>
                <a:cs typeface="Tomorrow Semi Bold" pitchFamily="34" charset="-120"/>
              </a:rPr>
              <a:t>Quiz Time</a:t>
            </a:r>
            <a:endParaRPr lang="en-US" sz="1950" dirty="0"/>
          </a:p>
        </p:txBody>
      </p:sp>
      <p:sp>
        <p:nvSpPr>
          <p:cNvPr id="3" name="Text 1"/>
          <p:cNvSpPr/>
          <p:nvPr/>
        </p:nvSpPr>
        <p:spPr>
          <a:xfrm>
            <a:off x="793790" y="1267182"/>
            <a:ext cx="8637746" cy="620078"/>
          </a:xfrm>
          <a:prstGeom prst="rect">
            <a:avLst/>
          </a:prstGeom>
          <a:noFill/>
          <a:ln/>
        </p:spPr>
        <p:txBody>
          <a:bodyPr wrap="non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Test Your Phishing Detection Skills</a:t>
            </a:r>
            <a:endParaRPr lang="en-US" sz="3900" dirty="0"/>
          </a:p>
        </p:txBody>
      </p:sp>
      <p:sp>
        <p:nvSpPr>
          <p:cNvPr id="4" name="Text 2"/>
          <p:cNvSpPr/>
          <p:nvPr/>
        </p:nvSpPr>
        <p:spPr>
          <a:xfrm>
            <a:off x="793790" y="218491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Put your newfound knowledge to the test! Can you identify the phishing attempt?</a:t>
            </a:r>
            <a:endParaRPr lang="en-US" sz="1550" dirty="0"/>
          </a:p>
        </p:txBody>
      </p:sp>
      <p:sp>
        <p:nvSpPr>
          <p:cNvPr id="5" name="Shape 3"/>
          <p:cNvSpPr/>
          <p:nvPr/>
        </p:nvSpPr>
        <p:spPr>
          <a:xfrm>
            <a:off x="793790" y="2725698"/>
            <a:ext cx="13042821" cy="1669256"/>
          </a:xfrm>
          <a:prstGeom prst="roundRect">
            <a:avLst>
              <a:gd name="adj" fmla="val 1783"/>
            </a:avLst>
          </a:prstGeom>
          <a:solidFill>
            <a:srgbClr val="5E98F1"/>
          </a:solidFill>
          <a:ln/>
        </p:spPr>
      </p:sp>
      <p:pic>
        <p:nvPicPr>
          <p:cNvPr id="6" name="Image 0" descr="preencoded.png"/>
          <p:cNvPicPr>
            <a:picLocks noChangeAspect="1"/>
          </p:cNvPicPr>
          <p:nvPr/>
        </p:nvPicPr>
        <p:blipFill>
          <a:blip r:embed="rId3"/>
          <a:stretch>
            <a:fillRect/>
          </a:stretch>
        </p:blipFill>
        <p:spPr>
          <a:xfrm>
            <a:off x="992148" y="3007995"/>
            <a:ext cx="310039" cy="248007"/>
          </a:xfrm>
          <a:prstGeom prst="rect">
            <a:avLst/>
          </a:prstGeom>
        </p:spPr>
      </p:pic>
      <p:sp>
        <p:nvSpPr>
          <p:cNvPr id="7" name="Text 4"/>
          <p:cNvSpPr/>
          <p:nvPr/>
        </p:nvSpPr>
        <p:spPr>
          <a:xfrm>
            <a:off x="1500545" y="2973586"/>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000000"/>
                </a:solidFill>
                <a:latin typeface="Tomorrow Semi Bold" pitchFamily="34" charset="0"/>
                <a:ea typeface="Tomorrow Semi Bold" pitchFamily="34" charset="-122"/>
                <a:cs typeface="Tomorrow Semi Bold" pitchFamily="34" charset="-120"/>
              </a:rPr>
              <a:t>Scenario:</a:t>
            </a:r>
            <a:endParaRPr lang="en-US" sz="1950" dirty="0"/>
          </a:p>
        </p:txBody>
      </p:sp>
      <p:sp>
        <p:nvSpPr>
          <p:cNvPr id="8" name="Text 5"/>
          <p:cNvSpPr/>
          <p:nvPr/>
        </p:nvSpPr>
        <p:spPr>
          <a:xfrm>
            <a:off x="1500545" y="3482102"/>
            <a:ext cx="12137708"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Tomorrow" pitchFamily="34" charset="0"/>
                <a:ea typeface="Tomorrow" pitchFamily="34" charset="-122"/>
                <a:cs typeface="Tomorrow" pitchFamily="34" charset="-120"/>
              </a:rPr>
              <a:t>You receive an email from "Apple Support" (support@appple.com) stating your Apple ID has been locked due to suspicious activity. It asks you to click a link to "unlock your account immediately" to prevent permanent deletion.</a:t>
            </a:r>
            <a:endParaRPr lang="en-US" sz="1550" dirty="0"/>
          </a:p>
        </p:txBody>
      </p:sp>
      <p:sp>
        <p:nvSpPr>
          <p:cNvPr id="9" name="Text 6"/>
          <p:cNvSpPr/>
          <p:nvPr/>
        </p:nvSpPr>
        <p:spPr>
          <a:xfrm>
            <a:off x="793790" y="4816554"/>
            <a:ext cx="3686532" cy="372070"/>
          </a:xfrm>
          <a:prstGeom prst="rect">
            <a:avLst/>
          </a:prstGeom>
          <a:noFill/>
          <a:ln/>
        </p:spPr>
        <p:txBody>
          <a:bodyPr wrap="none" lIns="0" tIns="0" rIns="0" bIns="0" rtlCol="0" anchor="t"/>
          <a:lstStyle/>
          <a:p>
            <a:pPr marL="0" indent="0" algn="l">
              <a:lnSpc>
                <a:spcPts val="2900"/>
              </a:lnSpc>
              <a:buNone/>
            </a:pPr>
            <a:r>
              <a:rPr lang="en-US" sz="2300" dirty="0">
                <a:solidFill>
                  <a:srgbClr val="1D1D1B"/>
                </a:solidFill>
                <a:latin typeface="Tomorrow Semi Bold" pitchFamily="34" charset="0"/>
                <a:ea typeface="Tomorrow Semi Bold" pitchFamily="34" charset="-122"/>
                <a:cs typeface="Tomorrow Semi Bold" pitchFamily="34" charset="-120"/>
              </a:rPr>
              <a:t>Is this a phishing email?</a:t>
            </a:r>
            <a:endParaRPr lang="en-US" sz="2300" dirty="0"/>
          </a:p>
        </p:txBody>
      </p:sp>
      <p:sp>
        <p:nvSpPr>
          <p:cNvPr id="10" name="Text 7"/>
          <p:cNvSpPr/>
          <p:nvPr/>
        </p:nvSpPr>
        <p:spPr>
          <a:xfrm>
            <a:off x="793790" y="5386983"/>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A) Yes, definitely.</a:t>
            </a:r>
            <a:endParaRPr lang="en-US" sz="1550" dirty="0"/>
          </a:p>
        </p:txBody>
      </p:sp>
      <p:sp>
        <p:nvSpPr>
          <p:cNvPr id="11" name="Text 8"/>
          <p:cNvSpPr/>
          <p:nvPr/>
        </p:nvSpPr>
        <p:spPr>
          <a:xfrm>
            <a:off x="793790" y="5773936"/>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B) No, it looks legitimate.</a:t>
            </a:r>
            <a:endParaRPr lang="en-US" sz="1550" dirty="0"/>
          </a:p>
        </p:txBody>
      </p:sp>
      <p:sp>
        <p:nvSpPr>
          <p:cNvPr id="12" name="Text 9"/>
          <p:cNvSpPr/>
          <p:nvPr/>
        </p:nvSpPr>
        <p:spPr>
          <a:xfrm>
            <a:off x="793790" y="6160889"/>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C) Maybe, I need more information.</a:t>
            </a:r>
            <a:endParaRPr lang="en-US" sz="1550" dirty="0"/>
          </a:p>
        </p:txBody>
      </p:sp>
      <p:sp>
        <p:nvSpPr>
          <p:cNvPr id="13" name="Text 10"/>
          <p:cNvSpPr/>
          <p:nvPr/>
        </p:nvSpPr>
        <p:spPr>
          <a:xfrm>
            <a:off x="7564874" y="4816554"/>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1D1D1B"/>
                </a:solidFill>
                <a:latin typeface="Tomorrow Semi Bold" pitchFamily="34" charset="0"/>
                <a:ea typeface="Tomorrow Semi Bold" pitchFamily="34" charset="-122"/>
                <a:cs typeface="Tomorrow Semi Bold" pitchFamily="34" charset="-120"/>
              </a:rPr>
              <a:t>Why?</a:t>
            </a:r>
            <a:endParaRPr lang="en-US" sz="2300" dirty="0"/>
          </a:p>
        </p:txBody>
      </p:sp>
      <p:sp>
        <p:nvSpPr>
          <p:cNvPr id="14" name="Text 11"/>
          <p:cNvSpPr/>
          <p:nvPr/>
        </p:nvSpPr>
        <p:spPr>
          <a:xfrm>
            <a:off x="7564874" y="5386983"/>
            <a:ext cx="6279356" cy="1905238"/>
          </a:xfrm>
          <a:prstGeom prst="rect">
            <a:avLst/>
          </a:prstGeom>
          <a:noFill/>
          <a:ln/>
        </p:spPr>
        <p:txBody>
          <a:bodyPr wrap="square" lIns="0" tIns="0" rIns="0" bIns="0" rtlCol="0" anchor="t"/>
          <a:lstStyle/>
          <a:p>
            <a:pPr marL="0" indent="0" algn="l">
              <a:lnSpc>
                <a:spcPts val="2500"/>
              </a:lnSpc>
              <a:buNone/>
            </a:pPr>
            <a:r>
              <a:rPr lang="en-US" sz="1550" dirty="0">
                <a:solidFill>
                  <a:srgbClr val="5CC97B"/>
                </a:solidFill>
                <a:latin typeface="Tomorrow" pitchFamily="34" charset="0"/>
                <a:ea typeface="Tomorrow" pitchFamily="34" charset="-122"/>
                <a:cs typeface="Tomorrow" pitchFamily="34" charset="-120"/>
              </a:rPr>
              <a:t>The correct answer is A) Yes, definitely.</a:t>
            </a:r>
            <a:r>
              <a:rPr lang="en-US" sz="1550" dirty="0">
                <a:solidFill>
                  <a:srgbClr val="61615C"/>
                </a:solidFill>
                <a:latin typeface="Tomorrow" pitchFamily="34" charset="0"/>
                <a:ea typeface="Tomorrow" pitchFamily="34" charset="-122"/>
                <a:cs typeface="Tomorrow" pitchFamily="34" charset="-120"/>
              </a:rPr>
              <a:t> The most obvious red flag is the sender's email address: "appple.com" has a subtle misspelling. Additionally, the urgent and threatening language ("locked," "immediate," "permanent deletion") is a common social engineering tactic used by phishers. Always check the sender's domain carefully!</a:t>
            </a:r>
            <a:endParaRPr lang="en-US" sz="1550" dirty="0"/>
          </a:p>
        </p:txBody>
      </p:sp>
      <p:sp>
        <p:nvSpPr>
          <p:cNvPr id="15" name="Rectangle 14">
            <a:extLst>
              <a:ext uri="{FF2B5EF4-FFF2-40B4-BE49-F238E27FC236}">
                <a16:creationId xmlns:a16="http://schemas.microsoft.com/office/drawing/2014/main" id="{4C88192E-E36B-4246-B659-050B098E11B5}"/>
              </a:ext>
            </a:extLst>
          </p:cNvPr>
          <p:cNvSpPr/>
          <p:nvPr/>
        </p:nvSpPr>
        <p:spPr>
          <a:xfrm>
            <a:off x="12876902" y="7702476"/>
            <a:ext cx="1635162" cy="4518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089898"/>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1D1D1B"/>
                </a:solidFill>
                <a:latin typeface="Tomorrow Semi Bold" pitchFamily="34" charset="0"/>
                <a:ea typeface="Tomorrow Semi Bold" pitchFamily="34" charset="-122"/>
                <a:cs typeface="Tomorrow Semi Bold" pitchFamily="34" charset="-120"/>
              </a:rPr>
              <a:t>What to Do</a:t>
            </a:r>
            <a:endParaRPr lang="en-US" sz="1950" dirty="0"/>
          </a:p>
        </p:txBody>
      </p:sp>
      <p:sp>
        <p:nvSpPr>
          <p:cNvPr id="3" name="Text 1"/>
          <p:cNvSpPr/>
          <p:nvPr/>
        </p:nvSpPr>
        <p:spPr>
          <a:xfrm>
            <a:off x="793790" y="1598414"/>
            <a:ext cx="7277814" cy="620078"/>
          </a:xfrm>
          <a:prstGeom prst="rect">
            <a:avLst/>
          </a:prstGeom>
          <a:noFill/>
          <a:ln/>
        </p:spPr>
        <p:txBody>
          <a:bodyPr wrap="non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Reporting Phishing Attempts</a:t>
            </a:r>
            <a:endParaRPr lang="en-US" sz="3900" dirty="0"/>
          </a:p>
        </p:txBody>
      </p:sp>
      <p:sp>
        <p:nvSpPr>
          <p:cNvPr id="4" name="Text 2"/>
          <p:cNvSpPr/>
          <p:nvPr/>
        </p:nvSpPr>
        <p:spPr>
          <a:xfrm>
            <a:off x="793790" y="2516148"/>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If you encounter a phishing attempt, reporting it is crucial. Your actions help protect others and contribute to a safer online environment.</a:t>
            </a:r>
            <a:endParaRPr lang="en-US" sz="1550" dirty="0"/>
          </a:p>
        </p:txBody>
      </p:sp>
      <p:sp>
        <p:nvSpPr>
          <p:cNvPr id="5" name="Shape 3"/>
          <p:cNvSpPr/>
          <p:nvPr/>
        </p:nvSpPr>
        <p:spPr>
          <a:xfrm>
            <a:off x="793790" y="3354586"/>
            <a:ext cx="6446996" cy="198358"/>
          </a:xfrm>
          <a:prstGeom prst="roundRect">
            <a:avLst>
              <a:gd name="adj" fmla="val 15009"/>
            </a:avLst>
          </a:prstGeom>
          <a:solidFill>
            <a:srgbClr val="F0EAEA"/>
          </a:solidFill>
          <a:ln/>
        </p:spPr>
      </p:sp>
      <p:sp>
        <p:nvSpPr>
          <p:cNvPr id="6" name="Text 4"/>
          <p:cNvSpPr/>
          <p:nvPr/>
        </p:nvSpPr>
        <p:spPr>
          <a:xfrm>
            <a:off x="992148" y="3751302"/>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Do Not Engage</a:t>
            </a:r>
            <a:endParaRPr lang="en-US" sz="1950" dirty="0"/>
          </a:p>
        </p:txBody>
      </p:sp>
      <p:sp>
        <p:nvSpPr>
          <p:cNvPr id="7" name="Text 5"/>
          <p:cNvSpPr/>
          <p:nvPr/>
        </p:nvSpPr>
        <p:spPr>
          <a:xfrm>
            <a:off x="992148" y="4180523"/>
            <a:ext cx="6050280" cy="63507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Do not reply to the email or click on any links. Do not open any attachments.</a:t>
            </a:r>
            <a:endParaRPr lang="en-US" sz="1550" dirty="0"/>
          </a:p>
        </p:txBody>
      </p:sp>
      <p:sp>
        <p:nvSpPr>
          <p:cNvPr id="8" name="Shape 6"/>
          <p:cNvSpPr/>
          <p:nvPr/>
        </p:nvSpPr>
        <p:spPr>
          <a:xfrm>
            <a:off x="7389614" y="3056930"/>
            <a:ext cx="6446996" cy="198358"/>
          </a:xfrm>
          <a:prstGeom prst="roundRect">
            <a:avLst>
              <a:gd name="adj" fmla="val 15009"/>
            </a:avLst>
          </a:prstGeom>
          <a:solidFill>
            <a:srgbClr val="F0EAEA"/>
          </a:solidFill>
          <a:ln/>
        </p:spPr>
      </p:sp>
      <p:sp>
        <p:nvSpPr>
          <p:cNvPr id="9" name="Text 7"/>
          <p:cNvSpPr/>
          <p:nvPr/>
        </p:nvSpPr>
        <p:spPr>
          <a:xfrm>
            <a:off x="7587972" y="3453646"/>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Report It</a:t>
            </a:r>
            <a:endParaRPr lang="en-US" sz="1950" dirty="0"/>
          </a:p>
        </p:txBody>
      </p:sp>
      <p:sp>
        <p:nvSpPr>
          <p:cNvPr id="10" name="Text 8"/>
          <p:cNvSpPr/>
          <p:nvPr/>
        </p:nvSpPr>
        <p:spPr>
          <a:xfrm>
            <a:off x="7587972" y="3882866"/>
            <a:ext cx="6050280" cy="95261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Forward the suspicious email to the Anti-Phishing Working Group (APWG) at reportphishing@apwg.org. Most email providers also have a "Report Phishing" option.</a:t>
            </a:r>
            <a:endParaRPr lang="en-US" sz="1550" dirty="0"/>
          </a:p>
        </p:txBody>
      </p:sp>
      <p:sp>
        <p:nvSpPr>
          <p:cNvPr id="11" name="Shape 9"/>
          <p:cNvSpPr/>
          <p:nvPr/>
        </p:nvSpPr>
        <p:spPr>
          <a:xfrm>
            <a:off x="793790" y="5480328"/>
            <a:ext cx="6446996" cy="198358"/>
          </a:xfrm>
          <a:prstGeom prst="roundRect">
            <a:avLst>
              <a:gd name="adj" fmla="val 15009"/>
            </a:avLst>
          </a:prstGeom>
          <a:solidFill>
            <a:srgbClr val="F0EAEA"/>
          </a:solidFill>
          <a:ln/>
        </p:spPr>
      </p:sp>
      <p:sp>
        <p:nvSpPr>
          <p:cNvPr id="12" name="Text 10"/>
          <p:cNvSpPr/>
          <p:nvPr/>
        </p:nvSpPr>
        <p:spPr>
          <a:xfrm>
            <a:off x="992148" y="5877044"/>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Delete It</a:t>
            </a:r>
            <a:endParaRPr lang="en-US" sz="1950" dirty="0"/>
          </a:p>
        </p:txBody>
      </p:sp>
      <p:sp>
        <p:nvSpPr>
          <p:cNvPr id="13" name="Text 11"/>
          <p:cNvSpPr/>
          <p:nvPr/>
        </p:nvSpPr>
        <p:spPr>
          <a:xfrm>
            <a:off x="992148" y="6306264"/>
            <a:ext cx="6050280" cy="63507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After reporting, delete the email from your inbox to prevent accidental interaction in the future.</a:t>
            </a:r>
            <a:endParaRPr lang="en-US" sz="1550" dirty="0"/>
          </a:p>
        </p:txBody>
      </p:sp>
      <p:sp>
        <p:nvSpPr>
          <p:cNvPr id="14" name="Shape 12"/>
          <p:cNvSpPr/>
          <p:nvPr/>
        </p:nvSpPr>
        <p:spPr>
          <a:xfrm>
            <a:off x="7389614" y="5182672"/>
            <a:ext cx="6446996" cy="198358"/>
          </a:xfrm>
          <a:prstGeom prst="roundRect">
            <a:avLst>
              <a:gd name="adj" fmla="val 15009"/>
            </a:avLst>
          </a:prstGeom>
          <a:solidFill>
            <a:srgbClr val="F0EAEA"/>
          </a:solidFill>
          <a:ln/>
        </p:spPr>
      </p:sp>
      <p:sp>
        <p:nvSpPr>
          <p:cNvPr id="15" name="Text 13"/>
          <p:cNvSpPr/>
          <p:nvPr/>
        </p:nvSpPr>
        <p:spPr>
          <a:xfrm>
            <a:off x="7587972" y="5579388"/>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61615C"/>
                </a:solidFill>
                <a:latin typeface="Tomorrow Semi Bold" pitchFamily="34" charset="0"/>
                <a:ea typeface="Tomorrow Semi Bold" pitchFamily="34" charset="-122"/>
                <a:cs typeface="Tomorrow Semi Bold" pitchFamily="34" charset="-120"/>
              </a:rPr>
              <a:t>Inform Others</a:t>
            </a:r>
            <a:endParaRPr lang="en-US" sz="1950" dirty="0"/>
          </a:p>
        </p:txBody>
      </p:sp>
      <p:sp>
        <p:nvSpPr>
          <p:cNvPr id="16" name="Text 14"/>
          <p:cNvSpPr/>
          <p:nvPr/>
        </p:nvSpPr>
        <p:spPr>
          <a:xfrm>
            <a:off x="7587972" y="6008608"/>
            <a:ext cx="6050280" cy="63507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If the phishing attempt targets your workplace or community, inform relevant IT security teams or administrators.</a:t>
            </a:r>
            <a:endParaRPr lang="en-US" sz="1550" dirty="0"/>
          </a:p>
        </p:txBody>
      </p:sp>
      <p:sp>
        <p:nvSpPr>
          <p:cNvPr id="17" name="Rectangle 16">
            <a:extLst>
              <a:ext uri="{FF2B5EF4-FFF2-40B4-BE49-F238E27FC236}">
                <a16:creationId xmlns:a16="http://schemas.microsoft.com/office/drawing/2014/main" id="{B717790B-BD67-4136-8473-2F647913CE79}"/>
              </a:ext>
            </a:extLst>
          </p:cNvPr>
          <p:cNvSpPr/>
          <p:nvPr/>
        </p:nvSpPr>
        <p:spPr>
          <a:xfrm>
            <a:off x="12876902" y="7702476"/>
            <a:ext cx="1635162" cy="4518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1246</Words>
  <Application>Microsoft Office PowerPoint</Application>
  <PresentationFormat>Custom</PresentationFormat>
  <Paragraphs>113</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Tomorrow Semi Bold</vt:lpstr>
      <vt:lpstr>Calibri</vt:lpstr>
      <vt:lpstr>Tomorrow</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ASUS</dc:creator>
  <cp:lastModifiedBy>Navaneeth Devin</cp:lastModifiedBy>
  <cp:revision>2</cp:revision>
  <dcterms:created xsi:type="dcterms:W3CDTF">2025-08-02T16:03:07Z</dcterms:created>
  <dcterms:modified xsi:type="dcterms:W3CDTF">2025-08-02T16:27:09Z</dcterms:modified>
</cp:coreProperties>
</file>